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3741" autoAdjust="0"/>
  </p:normalViewPr>
  <p:slideViewPr>
    <p:cSldViewPr snapToGrid="0">
      <p:cViewPr varScale="1">
        <p:scale>
          <a:sx n="104" d="100"/>
          <a:sy n="104" d="100"/>
        </p:scale>
        <p:origin x="87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16/11/2023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76262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16/11/2023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2811848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6FF77C-E357-4DAE-BDF7-88548DD5214A}" type="datetimeFigureOut">
              <a:rPr lang="en-GB" smtClean="0"/>
              <a:t>16/11/2023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1550595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6FF77C-E357-4DAE-BDF7-88548DD5214A}" type="datetimeFigureOut">
              <a:rPr lang="en-GB" smtClean="0"/>
              <a:t>16/11/2023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1557423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6FF77C-E357-4DAE-BDF7-88548DD5214A}" type="datetimeFigureOut">
              <a:rPr lang="en-GB" smtClean="0"/>
              <a:t>16/11/2023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215679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6FF77C-E357-4DAE-BDF7-88548DD5214A}" type="datetimeFigureOut">
              <a:rPr lang="en-GB" smtClean="0"/>
              <a:t>16/11/2023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642992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6FF77C-E357-4DAE-BDF7-88548DD5214A}" type="datetimeFigureOut">
              <a:rPr lang="en-GB" smtClean="0"/>
              <a:t>16/11/2023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19516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6FF77C-E357-4DAE-BDF7-88548DD5214A}" type="datetimeFigureOut">
              <a:rPr lang="en-GB" smtClean="0"/>
              <a:t>16/11/2023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60302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6FF77C-E357-4DAE-BDF7-88548DD5214A}" type="datetimeFigureOut">
              <a:rPr lang="en-GB" smtClean="0"/>
              <a:t>16/11/2023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49526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16/11/2023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2527156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16/11/2023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807159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6FF77C-E357-4DAE-BDF7-88548DD5214A}" type="datetimeFigureOut">
              <a:rPr lang="en-GB" smtClean="0"/>
              <a:t>16/11/2023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58D283-512C-4404-BAA4-A9F24CC382CA}" type="slidenum">
              <a:rPr lang="en-GB" smtClean="0"/>
              <a:t>‹#›</a:t>
            </a:fld>
            <a:endParaRPr lang="en-GB"/>
          </a:p>
        </p:txBody>
      </p:sp>
    </p:spTree>
    <p:extLst>
      <p:ext uri="{BB962C8B-B14F-4D97-AF65-F5344CB8AC3E}">
        <p14:creationId xmlns:p14="http://schemas.microsoft.com/office/powerpoint/2010/main" val="33950832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586665" y="290636"/>
            <a:ext cx="2440448" cy="2723823"/>
          </a:xfrm>
          <a:prstGeom prst="rect">
            <a:avLst/>
          </a:prstGeom>
          <a:ln>
            <a:solidFill>
              <a:schemeClr val="tx1"/>
            </a:solidFill>
          </a:ln>
        </p:spPr>
        <p:txBody>
          <a:bodyPr wrap="square">
            <a:spAutoFit/>
          </a:bodyPr>
          <a:lstStyle/>
          <a:p>
            <a:pPr algn="ctr"/>
            <a:r>
              <a:rPr lang="en-GB" sz="900" b="1" dirty="0">
                <a:latin typeface="Sassoon Primary" pitchFamily="50" charset="0"/>
              </a:rPr>
              <a:t>Personal, Social and Emotional Development</a:t>
            </a:r>
          </a:p>
          <a:p>
            <a:pPr algn="ctr"/>
            <a:endParaRPr lang="en-GB" sz="900" b="1" dirty="0">
              <a:latin typeface="Sassoon Primary" pitchFamily="50" charset="0"/>
            </a:endParaRPr>
          </a:p>
          <a:p>
            <a:pPr algn="ctr"/>
            <a:r>
              <a:rPr lang="en-GB" sz="900" dirty="0">
                <a:latin typeface="Sassoon Primary" pitchFamily="50" charset="0"/>
              </a:rPr>
              <a:t>In our PSED lessons this half term we will be focussing on ‘Relationships’. The children will identify their family and friends who they have relationships with. They will identify how to be a good friend and continue to build upon the friendships that they have formed in school. The children will develop their understanding of the feelings of ‘angry’ and ‘grumpy’ through class discussions, stories and scenario cards. They will identify their own feelings and begin to recognise and understand the feelings of others through supported discussions and supported play in our continuous provision.</a:t>
            </a:r>
            <a:endParaRPr lang="en-GB" sz="900" b="1" dirty="0">
              <a:latin typeface="Sassoon Primary" pitchFamily="50" charset="0"/>
            </a:endParaRPr>
          </a:p>
          <a:p>
            <a:endParaRPr lang="en-GB" sz="900" dirty="0">
              <a:latin typeface="Sassoon Primary" pitchFamily="50" charset="0"/>
            </a:endParaRPr>
          </a:p>
        </p:txBody>
      </p:sp>
      <p:sp>
        <p:nvSpPr>
          <p:cNvPr id="6" name="Rectangle 5"/>
          <p:cNvSpPr/>
          <p:nvPr/>
        </p:nvSpPr>
        <p:spPr>
          <a:xfrm>
            <a:off x="4043149" y="3994413"/>
            <a:ext cx="4333195" cy="2592056"/>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Understanding the world</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i="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latin typeface="Sassoon Primary" pitchFamily="50" charset="0"/>
                <a:ea typeface="Calibri" panose="020F0502020204030204" pitchFamily="34" charset="0"/>
                <a:cs typeface="Times New Roman" panose="02020603050405020304" pitchFamily="18" charset="0"/>
              </a:rPr>
              <a:t>Through our theme learning, we will be exploring the weather and discussing the seasonal changes that we can see and feel in our environment. The children will observe and investigate ice and make predictions about how and why it melts. We will explore the use of technology for heating, cooling and freezing different foods and drinks. We will learn about cold countries, locate them on maps and discuss the environment, the weather and the animals and people who live there. We will compare the different environments with our own locality of Preston. We will make our own messy maps of a cold country, thinking about the materials needed to make the environment and its features as well as the adding the animals that live there.</a:t>
            </a:r>
            <a:r>
              <a:rPr lang="en-GB" sz="900" dirty="0">
                <a:solidFill>
                  <a:srgbClr val="FF0000"/>
                </a:solidFill>
                <a:latin typeface="Sassoon Primary" pitchFamily="50" charset="0"/>
                <a:ea typeface="Calibri" panose="020F0502020204030204" pitchFamily="34" charset="0"/>
                <a:cs typeface="Times New Roman" panose="02020603050405020304" pitchFamily="18" charset="0"/>
              </a:rPr>
              <a:t> </a:t>
            </a:r>
            <a:r>
              <a:rPr lang="en-GB" sz="900" dirty="0">
                <a:effectLst/>
                <a:latin typeface="Sassoon Primary" pitchFamily="50" charset="0"/>
                <a:ea typeface="Calibri" panose="020F0502020204030204" pitchFamily="34" charset="0"/>
                <a:cs typeface="Arial" panose="020B0604020202020204" pitchFamily="34" charset="0"/>
              </a:rPr>
              <a:t>During our RE lessons we will continue to learn about special times and celebrations. We will take part in Harvest,  Diwali and Christmas celebrations and talk about some features and symbols of these celebrations. We will listen to our friends when they talk about their celebrations and we will begin to understand that we don’t all celebrate the same special times.</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p:txBody>
      </p:sp>
      <p:sp>
        <p:nvSpPr>
          <p:cNvPr id="7" name="Rectangle 6"/>
          <p:cNvSpPr/>
          <p:nvPr/>
        </p:nvSpPr>
        <p:spPr>
          <a:xfrm>
            <a:off x="8577941" y="3846232"/>
            <a:ext cx="3248297" cy="2740237"/>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Expressive Arts and Design</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i="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latin typeface="Sassoon Primary" pitchFamily="50" charset="0"/>
                <a:ea typeface="Calibri" panose="020F0502020204030204" pitchFamily="34" charset="0"/>
                <a:cs typeface="Times New Roman" panose="02020603050405020304" pitchFamily="18" charset="0"/>
              </a:rPr>
              <a:t>This half term the children will learn how to join materials together to make an </a:t>
            </a:r>
            <a:r>
              <a:rPr lang="en-GB" sz="900" dirty="0" err="1">
                <a:latin typeface="Sassoon Primary" pitchFamily="50" charset="0"/>
                <a:ea typeface="Calibri" panose="020F0502020204030204" pitchFamily="34" charset="0"/>
                <a:cs typeface="Times New Roman" panose="02020603050405020304" pitchFamily="18" charset="0"/>
              </a:rPr>
              <a:t>inuit</a:t>
            </a:r>
            <a:r>
              <a:rPr lang="en-GB" sz="900" dirty="0">
                <a:latin typeface="Sassoon Primary" pitchFamily="50" charset="0"/>
                <a:ea typeface="Calibri" panose="020F0502020204030204" pitchFamily="34" charset="0"/>
                <a:cs typeface="Times New Roman" panose="02020603050405020304" pitchFamily="18" charset="0"/>
              </a:rPr>
              <a:t> and a model of an igloo. In our class creative area the children will explore and develop their skills in using drawing, painting and collage to make their own creations linked to our themed learning ‘Out in the Cold’. We will engage in role play and create narratives in our igloo role play area and our Arctic and Antarctic small world areas. During our nativity performance we will learn songs and actions some children will dance. At Christmas time we will make cards using the skill of weaving. We will make our own choices about materials and skills to use to make our own hats for our Christmas dinner. </a:t>
            </a:r>
            <a:r>
              <a:rPr lang="en-GB" sz="900" dirty="0">
                <a:effectLst/>
                <a:latin typeface="Sassoon Primary" pitchFamily="50" charset="0"/>
                <a:ea typeface="Calibri" panose="020F0502020204030204" pitchFamily="34" charset="0"/>
                <a:cs typeface="Arial" panose="020B0604020202020204" pitchFamily="34" charset="0"/>
              </a:rPr>
              <a:t>As part of our music lessons we will learn to sing some simple songs. We will play games that will help us to begin to learn how to keep the beat and make high and low sounds.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descr="A picture containing text&#10;&#10;Description automatically generated"/>
          <p:cNvPicPr/>
          <p:nvPr/>
        </p:nvPicPr>
        <p:blipFill>
          <a:blip r:embed="rId2" cstate="print">
            <a:extLst>
              <a:ext uri="{28A0092B-C50C-407E-A947-70E740481C1C}">
                <a14:useLocalDpi xmlns:a14="http://schemas.microsoft.com/office/drawing/2010/main" val="0"/>
              </a:ext>
            </a:extLst>
          </a:blip>
          <a:stretch>
            <a:fillRect/>
          </a:stretch>
        </p:blipFill>
        <p:spPr>
          <a:xfrm>
            <a:off x="2846944" y="3094050"/>
            <a:ext cx="757561" cy="632191"/>
          </a:xfrm>
          <a:prstGeom prst="rect">
            <a:avLst/>
          </a:prstGeom>
        </p:spPr>
      </p:pic>
      <p:sp>
        <p:nvSpPr>
          <p:cNvPr id="9" name="Text Box 2"/>
          <p:cNvSpPr txBox="1">
            <a:spLocks noChangeArrowheads="1"/>
          </p:cNvSpPr>
          <p:nvPr/>
        </p:nvSpPr>
        <p:spPr bwMode="auto">
          <a:xfrm>
            <a:off x="3655437" y="3092481"/>
            <a:ext cx="2386148" cy="60827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200" b="1" dirty="0">
                <a:effectLst/>
                <a:latin typeface="Sassoon Primary" pitchFamily="50" charset="0"/>
                <a:ea typeface="Calibri" panose="020F0502020204030204" pitchFamily="34" charset="0"/>
                <a:cs typeface="Times New Roman" panose="02020603050405020304" pitchFamily="18" charset="0"/>
              </a:rPr>
              <a:t>EYFS Theme: </a:t>
            </a:r>
            <a:r>
              <a:rPr lang="en-GB" sz="1200" b="1" dirty="0">
                <a:latin typeface="Sassoon Primary" pitchFamily="50" charset="0"/>
                <a:ea typeface="Calibri" panose="020F0502020204030204" pitchFamily="34" charset="0"/>
                <a:cs typeface="Times New Roman" panose="02020603050405020304" pitchFamily="18" charset="0"/>
              </a:rPr>
              <a:t>Out in the Cold</a:t>
            </a:r>
            <a:endParaRPr lang="en-GB" sz="1200" dirty="0">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1200" b="1" dirty="0">
                <a:effectLst/>
                <a:latin typeface="Sassoon Primary" pitchFamily="50" charset="0"/>
                <a:ea typeface="Calibri" panose="020F0502020204030204" pitchFamily="34" charset="0"/>
                <a:cs typeface="Times New Roman" panose="02020603050405020304" pitchFamily="18" charset="0"/>
              </a:rPr>
              <a:t>Autumn 2</a:t>
            </a:r>
            <a:endParaRPr lang="en-GB" sz="1200" dirty="0">
              <a:effectLst/>
              <a:latin typeface="Sassoon Primary" pitchFamily="50" charset="0"/>
              <a:ea typeface="Calibri" panose="020F0502020204030204" pitchFamily="34" charset="0"/>
              <a:cs typeface="Times New Roman" panose="02020603050405020304" pitchFamily="18" charset="0"/>
            </a:endParaRPr>
          </a:p>
        </p:txBody>
      </p:sp>
      <p:sp>
        <p:nvSpPr>
          <p:cNvPr id="10" name="Text Box 2"/>
          <p:cNvSpPr txBox="1">
            <a:spLocks noChangeArrowheads="1"/>
          </p:cNvSpPr>
          <p:nvPr/>
        </p:nvSpPr>
        <p:spPr bwMode="auto">
          <a:xfrm>
            <a:off x="6135001" y="3185340"/>
            <a:ext cx="4044260" cy="44960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100" dirty="0">
                <a:effectLst/>
                <a:latin typeface="Sassoon Primary" pitchFamily="50" charset="0"/>
                <a:ea typeface="Calibri" panose="020F0502020204030204" pitchFamily="34" charset="0"/>
                <a:cs typeface="Times New Roman" panose="02020603050405020304" pitchFamily="18" charset="0"/>
              </a:rPr>
              <a:t>Trips/visits  - Visit from the Inuit. Visit from Father Christmas. Visit from </a:t>
            </a:r>
            <a:r>
              <a:rPr lang="en-GB" sz="1100" dirty="0" err="1">
                <a:effectLst/>
                <a:latin typeface="Sassoon Primary" pitchFamily="50" charset="0"/>
                <a:ea typeface="Calibri" panose="020F0502020204030204" pitchFamily="34" charset="0"/>
                <a:cs typeface="Times New Roman" panose="02020603050405020304" pitchFamily="18" charset="0"/>
              </a:rPr>
              <a:t>Taz</a:t>
            </a:r>
            <a:r>
              <a:rPr lang="en-GB" sz="1100" dirty="0">
                <a:effectLst/>
                <a:latin typeface="Sassoon Primary" pitchFamily="50" charset="0"/>
                <a:ea typeface="Calibri" panose="020F0502020204030204" pitchFamily="34" charset="0"/>
                <a:cs typeface="Times New Roman" panose="02020603050405020304" pitchFamily="18" charset="0"/>
              </a:rPr>
              <a:t> (children’s entertainer).</a:t>
            </a:r>
          </a:p>
        </p:txBody>
      </p:sp>
      <p:sp>
        <p:nvSpPr>
          <p:cNvPr id="11" name="Rectangle 10"/>
          <p:cNvSpPr/>
          <p:nvPr/>
        </p:nvSpPr>
        <p:spPr>
          <a:xfrm>
            <a:off x="388551" y="298135"/>
            <a:ext cx="2440448" cy="272382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Communication and Language</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The children will engage in story telling activities and take part in retelling stories. We will create story maps and use actions to support their story retelling. They will develop skills in asking and answering questions about characters, settings and events in stories as well as through a range of  communication and language games based around our themed learning. The children will learn new vocabulary related to cold countries, the climate and the people and animals who live there. We will encourage communication and the use of the new vocabulary, that the children learn, through our igloo role play area and small world arctic &amp; Antarctic </a:t>
            </a:r>
            <a:r>
              <a:rPr lang="en-GB" sz="900">
                <a:latin typeface="Sassoon Primary" pitchFamily="50" charset="0"/>
                <a:ea typeface="Calibri" panose="020F0502020204030204" pitchFamily="34" charset="0"/>
                <a:cs typeface="Times New Roman" panose="02020603050405020304" pitchFamily="18" charset="0"/>
              </a:rPr>
              <a:t>scenes.</a:t>
            </a:r>
          </a:p>
          <a:p>
            <a:pPr algn="ctr">
              <a:spcAft>
                <a:spcPts val="0"/>
              </a:spcAft>
            </a:pPr>
            <a:r>
              <a:rPr lang="en-GB" sz="90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p:txBody>
      </p:sp>
      <p:sp>
        <p:nvSpPr>
          <p:cNvPr id="12" name="Rectangle 11"/>
          <p:cNvSpPr/>
          <p:nvPr/>
        </p:nvSpPr>
        <p:spPr>
          <a:xfrm>
            <a:off x="2978584" y="286854"/>
            <a:ext cx="3511839" cy="272382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Physical Development</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solidFill>
                  <a:srgbClr val="FF0000"/>
                </a:solidFill>
                <a:latin typeface="Sassoon Primary" pitchFamily="50" charset="0"/>
                <a:ea typeface="Calibri" panose="020F0502020204030204" pitchFamily="34" charset="0"/>
                <a:cs typeface="Times New Roman" panose="02020603050405020304" pitchFamily="18" charset="0"/>
              </a:rPr>
              <a:t> </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In our PE sessions this half term we will develop our gross motor skills by working on our fundamental movement skills of jumping, throwing and catching. We will also take part in some climbing activities in our PE lessons to develop our balance and co-ordination as well as our confidence in climbing. </a:t>
            </a: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To develop our fine motor skills this half term we will have ‘squiggle while you wiggle’ and ‘dough disco’ sessions which help us to build the muscles that we need in our fingers for writing. We will develop our skills in holding and controlling pencils and other mark making tools.</a:t>
            </a:r>
            <a:endParaRPr lang="en-GB" sz="900" dirty="0">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We will have daily access to our outdoor area which has a wide range of opportunities to develop both gross motor and fine motor skills. Each classroom has a funky fingers area which focusses on developing children’s fine motor skills. In addition there are a range of mark making tools within the writing and creative areas of the classrooms</a:t>
            </a:r>
            <a:r>
              <a:rPr lang="en-GB" sz="900" dirty="0">
                <a:latin typeface="Sassoon Primary" pitchFamily="50" charset="0"/>
                <a:ea typeface="Calibri" panose="020F0502020204030204" pitchFamily="34" charset="0"/>
                <a:cs typeface="Times New Roman" panose="02020603050405020304" pitchFamily="18" charset="0"/>
              </a:rPr>
              <a:t>.</a:t>
            </a:r>
          </a:p>
        </p:txBody>
      </p:sp>
      <p:sp>
        <p:nvSpPr>
          <p:cNvPr id="13" name="Rectangle 12"/>
          <p:cNvSpPr/>
          <p:nvPr/>
        </p:nvSpPr>
        <p:spPr>
          <a:xfrm>
            <a:off x="409074" y="3794935"/>
            <a:ext cx="3394819" cy="2437590"/>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Mathematics</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i="1" dirty="0">
                <a:solidFill>
                  <a:srgbClr val="FF0000"/>
                </a:solidFill>
                <a:latin typeface="Sassoon Primary" pitchFamily="50" charset="0"/>
                <a:ea typeface="Calibri" panose="020F0502020204030204" pitchFamily="34" charset="0"/>
                <a:cs typeface="Times New Roman" panose="02020603050405020304" pitchFamily="18" charset="0"/>
              </a:rPr>
              <a:t> </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latin typeface="Sassoon Primary" pitchFamily="50" charset="0"/>
                <a:ea typeface="Calibri" panose="020F0502020204030204" pitchFamily="34" charset="0"/>
                <a:cs typeface="Times New Roman" panose="02020603050405020304" pitchFamily="18" charset="0"/>
              </a:rPr>
              <a:t>This half term the children will develop their understanding of number to 5. They will develop their skills in recognising quantities to 5, without needing to count. We call this </a:t>
            </a:r>
            <a:r>
              <a:rPr lang="en-GB" sz="900" dirty="0" err="1">
                <a:latin typeface="Sassoon Primary" pitchFamily="50" charset="0"/>
                <a:ea typeface="Calibri" panose="020F0502020204030204" pitchFamily="34" charset="0"/>
                <a:cs typeface="Times New Roman" panose="02020603050405020304" pitchFamily="18" charset="0"/>
              </a:rPr>
              <a:t>subitising</a:t>
            </a:r>
            <a:r>
              <a:rPr lang="en-GB" sz="900" dirty="0">
                <a:latin typeface="Sassoon Primary" pitchFamily="50" charset="0"/>
                <a:ea typeface="Calibri" panose="020F0502020204030204" pitchFamily="34" charset="0"/>
                <a:cs typeface="Times New Roman" panose="02020603050405020304" pitchFamily="18" charset="0"/>
              </a:rPr>
              <a:t>. The children will compare quantities to 5 using the correct vocabulary (more, fewer, same, equal, less). They will learn about the part, part whole model and explore how numbers can be made using different quantities. We call this composition</a:t>
            </a:r>
            <a:r>
              <a:rPr lang="en-GB" sz="900">
                <a:latin typeface="Sassoon Primary" pitchFamily="50" charset="0"/>
                <a:ea typeface="Calibri" panose="020F0502020204030204" pitchFamily="34" charset="0"/>
                <a:cs typeface="Times New Roman" panose="02020603050405020304" pitchFamily="18" charset="0"/>
              </a:rPr>
              <a:t>. The </a:t>
            </a:r>
            <a:r>
              <a:rPr lang="en-GB" sz="900" dirty="0">
                <a:latin typeface="Sassoon Primary" pitchFamily="50" charset="0"/>
                <a:ea typeface="Calibri" panose="020F0502020204030204" pitchFamily="34" charset="0"/>
                <a:cs typeface="Times New Roman" panose="02020603050405020304" pitchFamily="18" charset="0"/>
              </a:rPr>
              <a:t>children will learn about size, mass and capacity and begin to make comparisons between these measures using mathematical vocabulary. The children will learn about 2D shapes, their names and their properties. They will use 2D shapes to make pictures and patterns. The children will begin to understand and use positional language.</a:t>
            </a:r>
          </a:p>
        </p:txBody>
      </p:sp>
      <p:sp>
        <p:nvSpPr>
          <p:cNvPr id="14" name="Rectangle 13"/>
          <p:cNvSpPr/>
          <p:nvPr/>
        </p:nvSpPr>
        <p:spPr>
          <a:xfrm>
            <a:off x="9123355" y="298135"/>
            <a:ext cx="2702881" cy="258532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Literacy</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In our literacy lessons the children will listen to and discuss stories that are set in cold countries. They will develop their comprehension skills by asking and answering questions, making predictions, sequencing stories and retelling them within our continuous provision. The children will develop their skills in recognising and creating rhymes, through listening to and discussing poems and rhyming stories. The children will continue to learn the sounds of the letters of the alphabet and develop their skills in blending and segmenting to support their early reading and writing. They will use their knowledge of phonics to write labels and lists and begin to write captions and sentences.</a:t>
            </a:r>
            <a:endParaRPr lang="en-GB" sz="900" dirty="0">
              <a:effectLst/>
              <a:latin typeface="Sassoon Primary" pitchFamily="50" charset="0"/>
              <a:ea typeface="Calibri" panose="020F0502020204030204" pitchFamily="34" charset="0"/>
              <a:cs typeface="Times New Roman" panose="02020603050405020304" pitchFamily="18" charset="0"/>
            </a:endParaRPr>
          </a:p>
        </p:txBody>
      </p:sp>
      <p:sp>
        <p:nvSpPr>
          <p:cNvPr id="15" name="Rectangle 14"/>
          <p:cNvSpPr/>
          <p:nvPr/>
        </p:nvSpPr>
        <p:spPr>
          <a:xfrm>
            <a:off x="169817" y="169817"/>
            <a:ext cx="11782697" cy="651836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30422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TotalTime>
  <Words>1081</Words>
  <Application>Microsoft Office PowerPoint</Application>
  <PresentationFormat>Widescreen</PresentationFormat>
  <Paragraphs>27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Primary</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 Nagy</dc:creator>
  <cp:lastModifiedBy>G Nagy</cp:lastModifiedBy>
  <cp:revision>16</cp:revision>
  <dcterms:created xsi:type="dcterms:W3CDTF">2023-10-10T07:23:14Z</dcterms:created>
  <dcterms:modified xsi:type="dcterms:W3CDTF">2023-11-16T16:14:49Z</dcterms:modified>
</cp:coreProperties>
</file>