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3741" autoAdjust="0"/>
  </p:normalViewPr>
  <p:slideViewPr>
    <p:cSldViewPr snapToGrid="0">
      <p:cViewPr>
        <p:scale>
          <a:sx n="100" d="100"/>
          <a:sy n="100" d="100"/>
        </p:scale>
        <p:origin x="-918" y="-11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07/12/2023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76262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07/12/2023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2811848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6FF77C-E357-4DAE-BDF7-88548DD5214A}" type="datetimeFigureOut">
              <a:rPr lang="en-GB" smtClean="0"/>
              <a:t>07/12/2023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1550595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6FF77C-E357-4DAE-BDF7-88548DD5214A}" type="datetimeFigureOut">
              <a:rPr lang="en-GB" smtClean="0"/>
              <a:t>07/12/2023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1557423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6FF77C-E357-4DAE-BDF7-88548DD5214A}" type="datetimeFigureOut">
              <a:rPr lang="en-GB" smtClean="0"/>
              <a:t>07/12/2023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215679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6FF77C-E357-4DAE-BDF7-88548DD5214A}" type="datetimeFigureOut">
              <a:rPr lang="en-GB" smtClean="0"/>
              <a:t>07/12/2023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642992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6FF77C-E357-4DAE-BDF7-88548DD5214A}" type="datetimeFigureOut">
              <a:rPr lang="en-GB" smtClean="0"/>
              <a:t>07/12/2023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19516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6FF77C-E357-4DAE-BDF7-88548DD5214A}" type="datetimeFigureOut">
              <a:rPr lang="en-GB" smtClean="0"/>
              <a:t>07/12/2023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60302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6FF77C-E357-4DAE-BDF7-88548DD5214A}" type="datetimeFigureOut">
              <a:rPr lang="en-GB" smtClean="0"/>
              <a:t>07/12/2023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49526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07/12/2023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2527156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07/12/2023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807159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6FF77C-E357-4DAE-BDF7-88548DD5214A}" type="datetimeFigureOut">
              <a:rPr lang="en-GB" smtClean="0"/>
              <a:t>07/12/2023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58D283-512C-4404-BAA4-A9F24CC382CA}" type="slidenum">
              <a:rPr lang="en-GB" smtClean="0"/>
              <a:t>‹#›</a:t>
            </a:fld>
            <a:endParaRPr lang="en-GB"/>
          </a:p>
        </p:txBody>
      </p:sp>
    </p:spTree>
    <p:extLst>
      <p:ext uri="{BB962C8B-B14F-4D97-AF65-F5344CB8AC3E}">
        <p14:creationId xmlns:p14="http://schemas.microsoft.com/office/powerpoint/2010/main" val="3395083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586665" y="290636"/>
            <a:ext cx="2440448" cy="2585323"/>
          </a:xfrm>
          <a:prstGeom prst="rect">
            <a:avLst/>
          </a:prstGeom>
          <a:ln>
            <a:solidFill>
              <a:schemeClr val="tx1"/>
            </a:solidFill>
          </a:ln>
        </p:spPr>
        <p:txBody>
          <a:bodyPr wrap="square">
            <a:spAutoFit/>
          </a:bodyPr>
          <a:lstStyle/>
          <a:p>
            <a:pPr algn="ctr"/>
            <a:r>
              <a:rPr lang="en-GB" sz="900" b="1" dirty="0">
                <a:latin typeface="Sassoon Primary" pitchFamily="50" charset="0"/>
              </a:rPr>
              <a:t>Personal, Social and Emotional Development</a:t>
            </a:r>
          </a:p>
          <a:p>
            <a:pPr algn="ctr"/>
            <a:endParaRPr lang="en-GB" sz="900" b="1" dirty="0">
              <a:latin typeface="Sassoon Primary" pitchFamily="50" charset="0"/>
            </a:endParaRPr>
          </a:p>
          <a:p>
            <a:pPr algn="ctr"/>
            <a:r>
              <a:rPr lang="en-GB" sz="900" dirty="0">
                <a:latin typeface="Sassoon Primary" pitchFamily="50" charset="0"/>
              </a:rPr>
              <a:t>In our PSED lessons this half term we will be focussing on </a:t>
            </a:r>
            <a:r>
              <a:rPr lang="en-GB" sz="900" dirty="0" smtClean="0">
                <a:latin typeface="Sassoon Primary" pitchFamily="50" charset="0"/>
              </a:rPr>
              <a:t>‘Living in the wider world’. </a:t>
            </a:r>
            <a:r>
              <a:rPr lang="en-GB" sz="900" dirty="0">
                <a:latin typeface="Sassoon Primary" pitchFamily="50" charset="0"/>
              </a:rPr>
              <a:t>The children will </a:t>
            </a:r>
            <a:r>
              <a:rPr lang="en-GB" sz="900" dirty="0" smtClean="0">
                <a:latin typeface="Sassoon Primary" pitchFamily="50" charset="0"/>
              </a:rPr>
              <a:t>learn about the different jobs that people have and the different people in the community who can help them. They will learn about money, and the different coins and their values, and begin to understand why we need money. The children will continue to learn how to identify and moderate their </a:t>
            </a:r>
            <a:r>
              <a:rPr lang="en-GB" sz="900" dirty="0">
                <a:latin typeface="Sassoon Primary" pitchFamily="50" charset="0"/>
              </a:rPr>
              <a:t>own feelings and </a:t>
            </a:r>
            <a:r>
              <a:rPr lang="en-GB" sz="900" dirty="0" smtClean="0">
                <a:latin typeface="Sassoon Primary" pitchFamily="50" charset="0"/>
              </a:rPr>
              <a:t>recognise </a:t>
            </a:r>
            <a:r>
              <a:rPr lang="en-GB" sz="900" dirty="0">
                <a:latin typeface="Sassoon Primary" pitchFamily="50" charset="0"/>
              </a:rPr>
              <a:t>and understand the feelings of others through supported discussions and supported play in our continuous provision.</a:t>
            </a:r>
            <a:endParaRPr lang="en-GB" sz="900" b="1" dirty="0">
              <a:latin typeface="Sassoon Primary" pitchFamily="50" charset="0"/>
            </a:endParaRPr>
          </a:p>
          <a:p>
            <a:endParaRPr lang="en-GB" sz="900" dirty="0">
              <a:latin typeface="Sassoon Primary" pitchFamily="50" charset="0"/>
            </a:endParaRPr>
          </a:p>
        </p:txBody>
      </p:sp>
      <p:sp>
        <p:nvSpPr>
          <p:cNvPr id="6" name="Rectangle 5"/>
          <p:cNvSpPr/>
          <p:nvPr/>
        </p:nvSpPr>
        <p:spPr>
          <a:xfrm>
            <a:off x="3306885" y="3782557"/>
            <a:ext cx="4333195" cy="2740237"/>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Understanding the world</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latin typeface="Sassoon Primary" pitchFamily="50" charset="0"/>
                <a:ea typeface="Calibri" panose="020F0502020204030204" pitchFamily="34" charset="0"/>
                <a:cs typeface="Times New Roman" panose="02020603050405020304" pitchFamily="18" charset="0"/>
              </a:rPr>
              <a:t>Through our theme learning, we will </a:t>
            </a:r>
            <a:r>
              <a:rPr lang="en-GB" sz="900" dirty="0" smtClean="0">
                <a:latin typeface="Sassoon Primary" pitchFamily="50" charset="0"/>
                <a:ea typeface="Calibri" panose="020F0502020204030204" pitchFamily="34" charset="0"/>
                <a:cs typeface="Times New Roman" panose="02020603050405020304" pitchFamily="18" charset="0"/>
              </a:rPr>
              <a:t>explore our local area, looking at houses and comparing them with photographs of a range of houses from around the world. We will sort houses into groups of the UK and other countries. We will explore maps and follow a simple map of our local area for our trip the Tesco to buy ingredients to make pancakes. We will use photographs to make our own maps of our journey. We will explore the use of technology for cooking porridge and pancakes and compare this to cooking technology from the past using photographs. In our outdoor provision we will continue to explore and observe </a:t>
            </a:r>
            <a:r>
              <a:rPr lang="en-GB" sz="900" dirty="0">
                <a:latin typeface="Sassoon Primary" pitchFamily="50" charset="0"/>
                <a:ea typeface="Calibri" panose="020F0502020204030204" pitchFamily="34" charset="0"/>
                <a:cs typeface="Times New Roman" panose="02020603050405020304" pitchFamily="18" charset="0"/>
              </a:rPr>
              <a:t>the weather and </a:t>
            </a:r>
            <a:r>
              <a:rPr lang="en-GB" sz="900" dirty="0" smtClean="0">
                <a:latin typeface="Sassoon Primary" pitchFamily="50" charset="0"/>
                <a:ea typeface="Calibri" panose="020F0502020204030204" pitchFamily="34" charset="0"/>
                <a:cs typeface="Times New Roman" panose="02020603050405020304" pitchFamily="18" charset="0"/>
              </a:rPr>
              <a:t>discuss </a:t>
            </a:r>
            <a:r>
              <a:rPr lang="en-GB" sz="900" dirty="0">
                <a:latin typeface="Sassoon Primary" pitchFamily="50" charset="0"/>
                <a:ea typeface="Calibri" panose="020F0502020204030204" pitchFamily="34" charset="0"/>
                <a:cs typeface="Times New Roman" panose="02020603050405020304" pitchFamily="18" charset="0"/>
              </a:rPr>
              <a:t>the seasonal changes that we can see and feel in our environment. </a:t>
            </a:r>
            <a:r>
              <a:rPr lang="en-GB" sz="900" dirty="0" smtClean="0">
                <a:effectLst/>
                <a:latin typeface="Sassoon Primary" pitchFamily="50" charset="0"/>
                <a:ea typeface="Calibri" panose="020F0502020204030204" pitchFamily="34" charset="0"/>
                <a:cs typeface="Arial" panose="020B0604020202020204" pitchFamily="34" charset="0"/>
              </a:rPr>
              <a:t>During </a:t>
            </a:r>
            <a:r>
              <a:rPr lang="en-GB" sz="900" dirty="0">
                <a:effectLst/>
                <a:latin typeface="Sassoon Primary" pitchFamily="50" charset="0"/>
                <a:ea typeface="Calibri" panose="020F0502020204030204" pitchFamily="34" charset="0"/>
                <a:cs typeface="Arial" panose="020B0604020202020204" pitchFamily="34" charset="0"/>
              </a:rPr>
              <a:t>our RE </a:t>
            </a:r>
            <a:r>
              <a:rPr lang="en-GB" sz="900" dirty="0" smtClean="0">
                <a:effectLst/>
                <a:latin typeface="Sassoon Primary" pitchFamily="50" charset="0"/>
                <a:ea typeface="Calibri" panose="020F0502020204030204" pitchFamily="34" charset="0"/>
                <a:cs typeface="Arial" panose="020B0604020202020204" pitchFamily="34" charset="0"/>
              </a:rPr>
              <a:t>lessons</a:t>
            </a:r>
            <a:r>
              <a:rPr lang="en-GB" sz="900" dirty="0" smtClean="0">
                <a:latin typeface="Sassoon Primary" pitchFamily="50" charset="0"/>
                <a:ea typeface="Calibri" panose="020F0502020204030204" pitchFamily="34" charset="0"/>
                <a:cs typeface="Arial" panose="020B0604020202020204" pitchFamily="34" charset="0"/>
              </a:rPr>
              <a:t> w</a:t>
            </a:r>
            <a:r>
              <a:rPr lang="en-GB" sz="900" dirty="0" smtClean="0">
                <a:latin typeface="Sassoon Primary" pitchFamily="50" charset="0"/>
                <a:ea typeface="Calibri" panose="020F0502020204030204" pitchFamily="34" charset="0"/>
                <a:cs typeface="Arial" panose="020B0604020202020204" pitchFamily="34" charset="0"/>
              </a:rPr>
              <a:t>e </a:t>
            </a:r>
            <a:r>
              <a:rPr lang="en-GB" sz="900" dirty="0">
                <a:latin typeface="Sassoon Primary" pitchFamily="50" charset="0"/>
                <a:ea typeface="Calibri" panose="020F0502020204030204" pitchFamily="34" charset="0"/>
                <a:cs typeface="Arial" panose="020B0604020202020204" pitchFamily="34" charset="0"/>
              </a:rPr>
              <a:t>will continue to develop our knowledge and understanding of the similarities and differences between our own beliefs and those of our friends. </a:t>
            </a:r>
            <a:r>
              <a:rPr lang="en-GB" sz="900" dirty="0" smtClean="0">
                <a:latin typeface="Sassoon Primary" pitchFamily="50" charset="0"/>
                <a:ea typeface="Calibri" panose="020F0502020204030204" pitchFamily="34" charset="0"/>
                <a:cs typeface="Arial" panose="020B0604020202020204" pitchFamily="34" charset="0"/>
              </a:rPr>
              <a:t>This half term w</a:t>
            </a:r>
            <a:r>
              <a:rPr lang="en-GB" sz="900" dirty="0" smtClean="0">
                <a:effectLst/>
                <a:latin typeface="Sassoon Primary" pitchFamily="50" charset="0"/>
                <a:ea typeface="Calibri" panose="020F0502020204030204" pitchFamily="34" charset="0"/>
                <a:cs typeface="Arial" panose="020B0604020202020204" pitchFamily="34" charset="0"/>
              </a:rPr>
              <a:t>e </a:t>
            </a:r>
            <a:r>
              <a:rPr lang="en-GB" sz="900" dirty="0">
                <a:effectLst/>
                <a:latin typeface="Sassoon Primary" pitchFamily="50" charset="0"/>
                <a:ea typeface="Calibri" panose="020F0502020204030204" pitchFamily="34" charset="0"/>
                <a:cs typeface="Arial" panose="020B0604020202020204" pitchFamily="34" charset="0"/>
              </a:rPr>
              <a:t>will </a:t>
            </a:r>
            <a:r>
              <a:rPr lang="en-GB" sz="900" dirty="0" smtClean="0">
                <a:effectLst/>
                <a:latin typeface="Sassoon Primary" pitchFamily="50" charset="0"/>
                <a:ea typeface="Calibri" panose="020F0502020204030204" pitchFamily="34" charset="0"/>
                <a:cs typeface="Arial" panose="020B0604020202020204" pitchFamily="34" charset="0"/>
              </a:rPr>
              <a:t>learn </a:t>
            </a:r>
            <a:r>
              <a:rPr lang="en-GB" sz="900" dirty="0">
                <a:effectLst/>
                <a:latin typeface="Sassoon Primary" pitchFamily="50" charset="0"/>
                <a:ea typeface="Calibri" panose="020F0502020204030204" pitchFamily="34" charset="0"/>
                <a:cs typeface="Arial" panose="020B0604020202020204" pitchFamily="34" charset="0"/>
              </a:rPr>
              <a:t>about special </a:t>
            </a:r>
            <a:r>
              <a:rPr lang="en-GB" sz="900" dirty="0" smtClean="0">
                <a:effectLst/>
                <a:latin typeface="Sassoon Primary" pitchFamily="50" charset="0"/>
                <a:ea typeface="Calibri" panose="020F0502020204030204" pitchFamily="34" charset="0"/>
                <a:cs typeface="Arial" panose="020B0604020202020204" pitchFamily="34" charset="0"/>
              </a:rPr>
              <a:t>stories. </a:t>
            </a:r>
            <a:r>
              <a:rPr lang="en-GB" sz="900" dirty="0">
                <a:effectLst/>
                <a:latin typeface="Sassoon Primary" pitchFamily="50" charset="0"/>
                <a:ea typeface="Calibri" panose="020F0502020204030204" pitchFamily="34" charset="0"/>
                <a:cs typeface="Arial" panose="020B0604020202020204" pitchFamily="34" charset="0"/>
              </a:rPr>
              <a:t>We will </a:t>
            </a:r>
            <a:r>
              <a:rPr lang="en-GB" sz="900" dirty="0" smtClean="0">
                <a:latin typeface="Sassoon Primary" pitchFamily="50" charset="0"/>
                <a:ea typeface="Calibri" panose="020F0502020204030204" pitchFamily="34" charset="0"/>
                <a:cs typeface="Arial" panose="020B0604020202020204" pitchFamily="34" charset="0"/>
              </a:rPr>
              <a:t>learn about the holy books that are sacred for different religious groups and we </a:t>
            </a:r>
            <a:r>
              <a:rPr lang="en-GB" sz="900" dirty="0" smtClean="0">
                <a:effectLst/>
                <a:latin typeface="Sassoon Primary" pitchFamily="50" charset="0"/>
                <a:ea typeface="Calibri" panose="020F0502020204030204" pitchFamily="34" charset="0"/>
                <a:cs typeface="Arial" panose="020B0604020202020204" pitchFamily="34" charset="0"/>
              </a:rPr>
              <a:t>will </a:t>
            </a:r>
            <a:r>
              <a:rPr lang="en-GB" sz="900" dirty="0">
                <a:effectLst/>
                <a:latin typeface="Sassoon Primary" pitchFamily="50" charset="0"/>
                <a:ea typeface="Calibri" panose="020F0502020204030204" pitchFamily="34" charset="0"/>
                <a:cs typeface="Arial" panose="020B0604020202020204" pitchFamily="34" charset="0"/>
              </a:rPr>
              <a:t>listen to </a:t>
            </a:r>
            <a:r>
              <a:rPr lang="en-GB" sz="900" dirty="0" smtClean="0">
                <a:effectLst/>
                <a:latin typeface="Sassoon Primary" pitchFamily="50" charset="0"/>
                <a:ea typeface="Calibri" panose="020F0502020204030204" pitchFamily="34" charset="0"/>
                <a:cs typeface="Arial" panose="020B0604020202020204" pitchFamily="34" charset="0"/>
              </a:rPr>
              <a:t>the Christian stories of The Wise </a:t>
            </a:r>
            <a:r>
              <a:rPr lang="en-GB" sz="900" dirty="0" smtClean="0">
                <a:latin typeface="Sassoon Primary" pitchFamily="50" charset="0"/>
                <a:ea typeface="Calibri" panose="020F0502020204030204" pitchFamily="34" charset="0"/>
                <a:cs typeface="Arial" panose="020B0604020202020204" pitchFamily="34" charset="0"/>
              </a:rPr>
              <a:t>man and the Foolish man’ and ‘David and Goliath’. We will discuss the stories and retell them through role play, small world play and sequencing activities.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p:txBody>
      </p:sp>
      <p:sp>
        <p:nvSpPr>
          <p:cNvPr id="7" name="Rectangle 6"/>
          <p:cNvSpPr/>
          <p:nvPr/>
        </p:nvSpPr>
        <p:spPr>
          <a:xfrm>
            <a:off x="7691012" y="3700753"/>
            <a:ext cx="4279447" cy="2888419"/>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Expressive Arts and Design</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smtClean="0">
                <a:latin typeface="Sassoon Primary" pitchFamily="50" charset="0"/>
                <a:ea typeface="Calibri" panose="020F0502020204030204" pitchFamily="34" charset="0"/>
                <a:cs typeface="Times New Roman" panose="02020603050405020304" pitchFamily="18" charset="0"/>
              </a:rPr>
              <a:t>Through our theme learning the children will plan and make their own junk model houses. They will explore the materials available to make a house and make their own choices about what they will use. The children will also plan, through drawing a design, their own pancake to eat. They will then add their own toppings to a pancake and taste it. We will develop our evaluation skills by talking about what we have made and saying what we liked about it after making houses and pancakes. In </a:t>
            </a:r>
            <a:r>
              <a:rPr lang="en-GB" sz="900" dirty="0">
                <a:latin typeface="Sassoon Primary" pitchFamily="50" charset="0"/>
                <a:ea typeface="Calibri" panose="020F0502020204030204" pitchFamily="34" charset="0"/>
                <a:cs typeface="Times New Roman" panose="02020603050405020304" pitchFamily="18" charset="0"/>
              </a:rPr>
              <a:t>our class creative area the children will explore and develop their skills in using drawing, painting and collage to make their own creations linked to our themed learning </a:t>
            </a:r>
            <a:r>
              <a:rPr lang="en-GB" sz="900" dirty="0" smtClean="0">
                <a:latin typeface="Sassoon Primary" pitchFamily="50" charset="0"/>
                <a:ea typeface="Calibri" panose="020F0502020204030204" pitchFamily="34" charset="0"/>
                <a:cs typeface="Times New Roman" panose="02020603050405020304" pitchFamily="18" charset="0"/>
              </a:rPr>
              <a:t>‘Traditional Tales’. </a:t>
            </a:r>
            <a:r>
              <a:rPr lang="en-GB" sz="900" dirty="0">
                <a:latin typeface="Sassoon Primary" pitchFamily="50" charset="0"/>
                <a:ea typeface="Calibri" panose="020F0502020204030204" pitchFamily="34" charset="0"/>
                <a:cs typeface="Times New Roman" panose="02020603050405020304" pitchFamily="18" charset="0"/>
              </a:rPr>
              <a:t>We will engage in role play and create narratives in our </a:t>
            </a:r>
            <a:r>
              <a:rPr lang="en-GB" sz="900" dirty="0" smtClean="0">
                <a:latin typeface="Sassoon Primary" pitchFamily="50" charset="0"/>
                <a:ea typeface="Calibri" panose="020F0502020204030204" pitchFamily="34" charset="0"/>
                <a:cs typeface="Times New Roman" panose="02020603050405020304" pitchFamily="18" charset="0"/>
              </a:rPr>
              <a:t>bakery </a:t>
            </a:r>
            <a:r>
              <a:rPr lang="en-GB" sz="900" dirty="0">
                <a:latin typeface="Sassoon Primary" pitchFamily="50" charset="0"/>
                <a:ea typeface="Calibri" panose="020F0502020204030204" pitchFamily="34" charset="0"/>
                <a:cs typeface="Times New Roman" panose="02020603050405020304" pitchFamily="18" charset="0"/>
              </a:rPr>
              <a:t>role play area and our </a:t>
            </a:r>
            <a:r>
              <a:rPr lang="en-GB" sz="900" dirty="0" smtClean="0">
                <a:latin typeface="Sassoon Primary" pitchFamily="50" charset="0"/>
                <a:ea typeface="Calibri" panose="020F0502020204030204" pitchFamily="34" charset="0"/>
                <a:cs typeface="Times New Roman" panose="02020603050405020304" pitchFamily="18" charset="0"/>
              </a:rPr>
              <a:t>story themed small </a:t>
            </a:r>
            <a:r>
              <a:rPr lang="en-GB" sz="900" dirty="0">
                <a:latin typeface="Sassoon Primary" pitchFamily="50" charset="0"/>
                <a:ea typeface="Calibri" panose="020F0502020204030204" pitchFamily="34" charset="0"/>
                <a:cs typeface="Times New Roman" panose="02020603050405020304" pitchFamily="18" charset="0"/>
              </a:rPr>
              <a:t>world areas. </a:t>
            </a:r>
            <a:r>
              <a:rPr lang="en-GB" sz="900" dirty="0" smtClean="0">
                <a:effectLst/>
                <a:latin typeface="Sassoon Primary" pitchFamily="50" charset="0"/>
                <a:ea typeface="Calibri" panose="020F0502020204030204" pitchFamily="34" charset="0"/>
                <a:cs typeface="Arial" panose="020B0604020202020204" pitchFamily="34" charset="0"/>
              </a:rPr>
              <a:t>As </a:t>
            </a:r>
            <a:r>
              <a:rPr lang="en-GB" sz="900" dirty="0">
                <a:effectLst/>
                <a:latin typeface="Sassoon Primary" pitchFamily="50" charset="0"/>
                <a:ea typeface="Calibri" panose="020F0502020204030204" pitchFamily="34" charset="0"/>
                <a:cs typeface="Arial" panose="020B0604020202020204" pitchFamily="34" charset="0"/>
              </a:rPr>
              <a:t>part of our music lessons we will learn to sing some simple </a:t>
            </a:r>
            <a:r>
              <a:rPr lang="en-GB" sz="900" dirty="0" smtClean="0">
                <a:effectLst/>
                <a:latin typeface="Sassoon Primary" pitchFamily="50" charset="0"/>
                <a:ea typeface="Calibri" panose="020F0502020204030204" pitchFamily="34" charset="0"/>
                <a:cs typeface="Arial" panose="020B0604020202020204" pitchFamily="34" charset="0"/>
              </a:rPr>
              <a:t>songs and use actions to accompany them. We will listen and respond to music each week, creating our own movements and discussing how the music makes us feel.  </a:t>
            </a:r>
            <a:r>
              <a:rPr lang="en-GB" sz="900" dirty="0">
                <a:effectLst/>
                <a:latin typeface="Sassoon Primary" pitchFamily="50" charset="0"/>
                <a:ea typeface="Calibri" panose="020F0502020204030204" pitchFamily="34" charset="0"/>
                <a:cs typeface="Arial" panose="020B0604020202020204" pitchFamily="34" charset="0"/>
              </a:rPr>
              <a:t>We will play games that will help us to begin to learn how to keep the </a:t>
            </a:r>
            <a:r>
              <a:rPr lang="en-GB" sz="900" dirty="0" smtClean="0">
                <a:effectLst/>
                <a:latin typeface="Sassoon Primary" pitchFamily="50" charset="0"/>
                <a:ea typeface="Calibri" panose="020F0502020204030204" pitchFamily="34" charset="0"/>
                <a:cs typeface="Arial" panose="020B0604020202020204" pitchFamily="34" charset="0"/>
              </a:rPr>
              <a:t>beat using body percussion and instruments and will make </a:t>
            </a:r>
            <a:r>
              <a:rPr lang="en-GB" sz="900" dirty="0">
                <a:effectLst/>
                <a:latin typeface="Sassoon Primary" pitchFamily="50" charset="0"/>
                <a:ea typeface="Calibri" panose="020F0502020204030204" pitchFamily="34" charset="0"/>
                <a:cs typeface="Arial" panose="020B0604020202020204" pitchFamily="34" charset="0"/>
              </a:rPr>
              <a:t>high and low </a:t>
            </a:r>
            <a:r>
              <a:rPr lang="en-GB" sz="900" dirty="0" smtClean="0">
                <a:effectLst/>
                <a:latin typeface="Sassoon Primary" pitchFamily="50" charset="0"/>
                <a:ea typeface="Calibri" panose="020F0502020204030204" pitchFamily="34" charset="0"/>
                <a:cs typeface="Arial" panose="020B0604020202020204" pitchFamily="34" charset="0"/>
              </a:rPr>
              <a:t>sounds with our voices and with instruments.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descr="A picture containing text&#10;&#10;Description automatically generated"/>
          <p:cNvPicPr/>
          <p:nvPr/>
        </p:nvPicPr>
        <p:blipFill>
          <a:blip r:embed="rId2" cstate="print">
            <a:extLst>
              <a:ext uri="{28A0092B-C50C-407E-A947-70E740481C1C}">
                <a14:useLocalDpi xmlns:a14="http://schemas.microsoft.com/office/drawing/2010/main" val="0"/>
              </a:ext>
            </a:extLst>
          </a:blip>
          <a:stretch>
            <a:fillRect/>
          </a:stretch>
        </p:blipFill>
        <p:spPr>
          <a:xfrm>
            <a:off x="2846944" y="3094050"/>
            <a:ext cx="757561" cy="632191"/>
          </a:xfrm>
          <a:prstGeom prst="rect">
            <a:avLst/>
          </a:prstGeom>
        </p:spPr>
      </p:pic>
      <p:sp>
        <p:nvSpPr>
          <p:cNvPr id="9" name="Text Box 2"/>
          <p:cNvSpPr txBox="1">
            <a:spLocks noChangeArrowheads="1"/>
          </p:cNvSpPr>
          <p:nvPr/>
        </p:nvSpPr>
        <p:spPr bwMode="auto">
          <a:xfrm>
            <a:off x="3655437" y="3092481"/>
            <a:ext cx="2386148" cy="60827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200" b="1" dirty="0">
                <a:effectLst/>
                <a:latin typeface="Sassoon Primary" pitchFamily="50" charset="0"/>
                <a:ea typeface="Calibri" panose="020F0502020204030204" pitchFamily="34" charset="0"/>
                <a:cs typeface="Times New Roman" panose="02020603050405020304" pitchFamily="18" charset="0"/>
              </a:rPr>
              <a:t>EYFS Theme: </a:t>
            </a:r>
            <a:r>
              <a:rPr lang="en-GB" sz="1200" b="1" dirty="0" smtClean="0">
                <a:latin typeface="Sassoon Primary" pitchFamily="50" charset="0"/>
                <a:ea typeface="Calibri" panose="020F0502020204030204" pitchFamily="34" charset="0"/>
                <a:cs typeface="Times New Roman" panose="02020603050405020304" pitchFamily="18" charset="0"/>
              </a:rPr>
              <a:t>Traditional Tales</a:t>
            </a:r>
            <a:endParaRPr lang="en-GB" sz="12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1200" b="1" dirty="0" smtClean="0">
                <a:effectLst/>
                <a:latin typeface="Sassoon Primary" pitchFamily="50" charset="0"/>
                <a:ea typeface="Calibri" panose="020F0502020204030204" pitchFamily="34" charset="0"/>
                <a:cs typeface="Times New Roman" panose="02020603050405020304" pitchFamily="18" charset="0"/>
              </a:rPr>
              <a:t>Spring 1</a:t>
            </a:r>
            <a:endParaRPr lang="en-GB" sz="1200" dirty="0">
              <a:effectLst/>
              <a:latin typeface="Sassoon Primary" pitchFamily="50" charset="0"/>
              <a:ea typeface="Calibri" panose="020F0502020204030204" pitchFamily="34" charset="0"/>
              <a:cs typeface="Times New Roman" panose="02020603050405020304" pitchFamily="18" charset="0"/>
            </a:endParaRPr>
          </a:p>
        </p:txBody>
      </p:sp>
      <p:sp>
        <p:nvSpPr>
          <p:cNvPr id="10" name="Text Box 2"/>
          <p:cNvSpPr txBox="1">
            <a:spLocks noChangeArrowheads="1"/>
          </p:cNvSpPr>
          <p:nvPr/>
        </p:nvSpPr>
        <p:spPr bwMode="auto">
          <a:xfrm>
            <a:off x="6092517" y="3099322"/>
            <a:ext cx="5009249" cy="60143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pPr>
            <a:r>
              <a:rPr lang="en-GB" sz="1100" dirty="0">
                <a:effectLst/>
                <a:latin typeface="Sassoon Primary" pitchFamily="50" charset="0"/>
                <a:ea typeface="Calibri" panose="020F0502020204030204" pitchFamily="34" charset="0"/>
                <a:cs typeface="Times New Roman" panose="02020603050405020304" pitchFamily="18" charset="0"/>
              </a:rPr>
              <a:t>Trips</a:t>
            </a:r>
            <a:r>
              <a:rPr lang="en-GB" sz="1100" dirty="0" smtClean="0">
                <a:effectLst/>
                <a:latin typeface="Sassoon Primary" pitchFamily="50" charset="0"/>
                <a:ea typeface="Calibri" panose="020F0502020204030204" pitchFamily="34" charset="0"/>
                <a:cs typeface="Times New Roman" panose="02020603050405020304" pitchFamily="18" charset="0"/>
              </a:rPr>
              <a:t>/ visits  </a:t>
            </a:r>
            <a:r>
              <a:rPr lang="en-GB" sz="1100" dirty="0">
                <a:effectLst/>
                <a:latin typeface="Sassoon Primary" pitchFamily="50" charset="0"/>
                <a:ea typeface="Calibri" panose="020F0502020204030204" pitchFamily="34" charset="0"/>
                <a:cs typeface="Times New Roman" panose="02020603050405020304" pitchFamily="18" charset="0"/>
              </a:rPr>
              <a:t>- </a:t>
            </a:r>
            <a:endParaRPr lang="en-GB" sz="1100" dirty="0" smtClean="0">
              <a:effectLst/>
              <a:latin typeface="Sassoon Primary" pitchFamily="50" charset="0"/>
              <a:ea typeface="Calibri" panose="020F0502020204030204" pitchFamily="34" charset="0"/>
              <a:cs typeface="Times New Roman" panose="02020603050405020304" pitchFamily="18" charset="0"/>
            </a:endParaRPr>
          </a:p>
          <a:p>
            <a:pPr algn="ctr">
              <a:lnSpc>
                <a:spcPct val="107000"/>
              </a:lnSpc>
            </a:pPr>
            <a:r>
              <a:rPr lang="en-GB" sz="1100" dirty="0" smtClean="0">
                <a:effectLst/>
                <a:latin typeface="Sassoon Primary" pitchFamily="50" charset="0"/>
                <a:ea typeface="Calibri" panose="020F0502020204030204" pitchFamily="34" charset="0"/>
                <a:cs typeface="Times New Roman" panose="02020603050405020304" pitchFamily="18" charset="0"/>
              </a:rPr>
              <a:t>Local Area walk to Tesco</a:t>
            </a:r>
          </a:p>
          <a:p>
            <a:pPr algn="ctr">
              <a:lnSpc>
                <a:spcPct val="107000"/>
              </a:lnSpc>
            </a:pPr>
            <a:r>
              <a:rPr lang="en-GB" sz="1100" dirty="0" smtClean="0">
                <a:latin typeface="Sassoon Primary" pitchFamily="50" charset="0"/>
                <a:ea typeface="Calibri" panose="020F0502020204030204" pitchFamily="34" charset="0"/>
                <a:cs typeface="Times New Roman" panose="02020603050405020304" pitchFamily="18" charset="0"/>
              </a:rPr>
              <a:t>Visits from People who help us - PSED</a:t>
            </a:r>
            <a:endParaRPr lang="en-GB" sz="1100" dirty="0">
              <a:effectLst/>
              <a:latin typeface="Sassoon Primary" pitchFamily="50" charset="0"/>
              <a:ea typeface="Calibri" panose="020F0502020204030204" pitchFamily="34" charset="0"/>
              <a:cs typeface="Times New Roman" panose="02020603050405020304" pitchFamily="18" charset="0"/>
            </a:endParaRPr>
          </a:p>
        </p:txBody>
      </p:sp>
      <p:sp>
        <p:nvSpPr>
          <p:cNvPr id="11" name="Rectangle 10"/>
          <p:cNvSpPr/>
          <p:nvPr/>
        </p:nvSpPr>
        <p:spPr>
          <a:xfrm>
            <a:off x="388551" y="298135"/>
            <a:ext cx="2440448" cy="3416320"/>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Communication and Language</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The children will engage in story telling </a:t>
            </a:r>
            <a:r>
              <a:rPr lang="en-GB" sz="900" dirty="0" smtClean="0">
                <a:latin typeface="Sassoon Primary" pitchFamily="50" charset="0"/>
                <a:ea typeface="Calibri" panose="020F0502020204030204" pitchFamily="34" charset="0"/>
                <a:cs typeface="Times New Roman" panose="02020603050405020304" pitchFamily="18" charset="0"/>
              </a:rPr>
              <a:t>activities and identify and join in with using patterned language in story telling. We </a:t>
            </a:r>
            <a:r>
              <a:rPr lang="en-GB" sz="900" dirty="0">
                <a:latin typeface="Sassoon Primary" pitchFamily="50" charset="0"/>
                <a:ea typeface="Calibri" panose="020F0502020204030204" pitchFamily="34" charset="0"/>
                <a:cs typeface="Times New Roman" panose="02020603050405020304" pitchFamily="18" charset="0"/>
              </a:rPr>
              <a:t>will create story maps and use actions to support their story retelling. They will develop skills in asking and answering questions about characters, settings and events in stories as well as through a range of  communication and language games based around our themed learning. </a:t>
            </a:r>
            <a:endParaRPr lang="en-GB" sz="900" dirty="0">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smtClean="0">
                <a:latin typeface="Sassoon Primary" pitchFamily="50" charset="0"/>
                <a:ea typeface="Calibri" panose="020F0502020204030204" pitchFamily="34" charset="0"/>
                <a:cs typeface="Times New Roman" panose="02020603050405020304" pitchFamily="18" charset="0"/>
              </a:rPr>
              <a:t>The </a:t>
            </a:r>
            <a:r>
              <a:rPr lang="en-GB" sz="900" dirty="0">
                <a:latin typeface="Sassoon Primary" pitchFamily="50" charset="0"/>
                <a:ea typeface="Calibri" panose="020F0502020204030204" pitchFamily="34" charset="0"/>
                <a:cs typeface="Times New Roman" panose="02020603050405020304" pitchFamily="18" charset="0"/>
              </a:rPr>
              <a:t>children will learn new vocabulary related to </a:t>
            </a:r>
            <a:r>
              <a:rPr lang="en-GB" sz="900" dirty="0" smtClean="0">
                <a:latin typeface="Sassoon Primary" pitchFamily="50" charset="0"/>
                <a:ea typeface="Calibri" panose="020F0502020204030204" pitchFamily="34" charset="0"/>
                <a:cs typeface="Times New Roman" panose="02020603050405020304" pitchFamily="18" charset="0"/>
              </a:rPr>
              <a:t>homes, the environment and cooking. We will plan, discuss and sequence the events of our trip to </a:t>
            </a:r>
            <a:r>
              <a:rPr lang="en-GB" sz="900" dirty="0">
                <a:latin typeface="Sassoon Primary" pitchFamily="50" charset="0"/>
                <a:ea typeface="Calibri" panose="020F0502020204030204" pitchFamily="34" charset="0"/>
                <a:cs typeface="Times New Roman" panose="02020603050405020304" pitchFamily="18" charset="0"/>
              </a:rPr>
              <a:t>T</a:t>
            </a:r>
            <a:r>
              <a:rPr lang="en-GB" sz="900" dirty="0" smtClean="0">
                <a:latin typeface="Sassoon Primary" pitchFamily="50" charset="0"/>
                <a:ea typeface="Calibri" panose="020F0502020204030204" pitchFamily="34" charset="0"/>
                <a:cs typeface="Times New Roman" panose="02020603050405020304" pitchFamily="18" charset="0"/>
              </a:rPr>
              <a:t>esco, making porridge and making pancakes using past, present and future tenses. </a:t>
            </a:r>
            <a:r>
              <a:rPr lang="en-GB" sz="900" dirty="0">
                <a:latin typeface="Sassoon Primary" pitchFamily="50" charset="0"/>
                <a:ea typeface="Calibri" panose="020F0502020204030204" pitchFamily="34" charset="0"/>
                <a:cs typeface="Times New Roman" panose="02020603050405020304" pitchFamily="18" charset="0"/>
              </a:rPr>
              <a:t>We will encourage communication and the use of the new vocabulary, that the children learn, through </a:t>
            </a:r>
            <a:r>
              <a:rPr lang="en-GB" sz="900" dirty="0" smtClean="0">
                <a:latin typeface="Sassoon Primary" pitchFamily="50" charset="0"/>
                <a:ea typeface="Calibri" panose="020F0502020204030204" pitchFamily="34" charset="0"/>
                <a:cs typeface="Times New Roman" panose="02020603050405020304" pitchFamily="18" charset="0"/>
              </a:rPr>
              <a:t>our bakery </a:t>
            </a:r>
            <a:r>
              <a:rPr lang="en-GB" sz="900" dirty="0">
                <a:latin typeface="Sassoon Primary" pitchFamily="50" charset="0"/>
                <a:ea typeface="Calibri" panose="020F0502020204030204" pitchFamily="34" charset="0"/>
                <a:cs typeface="Times New Roman" panose="02020603050405020304" pitchFamily="18" charset="0"/>
              </a:rPr>
              <a:t>role play area and small world </a:t>
            </a:r>
            <a:r>
              <a:rPr lang="en-GB" sz="900" dirty="0" smtClean="0">
                <a:latin typeface="Sassoon Primary" pitchFamily="50" charset="0"/>
                <a:ea typeface="Calibri" panose="020F0502020204030204" pitchFamily="34" charset="0"/>
                <a:cs typeface="Times New Roman" panose="02020603050405020304" pitchFamily="18" charset="0"/>
              </a:rPr>
              <a:t>scenes linked to our class stories.</a:t>
            </a:r>
            <a:endParaRPr lang="en-GB" sz="900" dirty="0">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p:txBody>
      </p:sp>
      <p:sp>
        <p:nvSpPr>
          <p:cNvPr id="12" name="Rectangle 11"/>
          <p:cNvSpPr/>
          <p:nvPr/>
        </p:nvSpPr>
        <p:spPr>
          <a:xfrm>
            <a:off x="2978584" y="286854"/>
            <a:ext cx="3590136" cy="27238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Physical Development</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solidFill>
                  <a:srgbClr val="FF0000"/>
                </a:solidFill>
                <a:latin typeface="Sassoon Primary" pitchFamily="50" charset="0"/>
                <a:ea typeface="Calibri" panose="020F0502020204030204" pitchFamily="34" charset="0"/>
                <a:cs typeface="Times New Roman" panose="02020603050405020304" pitchFamily="18" charset="0"/>
              </a:rPr>
              <a:t>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In our PE sessions this half term we will develop our gross motor skills by working on our fundamental movement skills of </a:t>
            </a:r>
            <a:r>
              <a:rPr lang="en-GB" sz="900" dirty="0" smtClean="0">
                <a:latin typeface="Sassoon Primary" pitchFamily="50" charset="0"/>
                <a:ea typeface="Calibri" panose="020F0502020204030204" pitchFamily="34" charset="0"/>
                <a:cs typeface="Arial" panose="020B0604020202020204" pitchFamily="34" charset="0"/>
              </a:rPr>
              <a:t>running, jumping</a:t>
            </a:r>
            <a:r>
              <a:rPr lang="en-GB" sz="900" dirty="0">
                <a:latin typeface="Sassoon Primary" pitchFamily="50" charset="0"/>
                <a:ea typeface="Calibri" panose="020F0502020204030204" pitchFamily="34" charset="0"/>
                <a:cs typeface="Arial" panose="020B0604020202020204" pitchFamily="34" charset="0"/>
              </a:rPr>
              <a:t>, </a:t>
            </a:r>
            <a:r>
              <a:rPr lang="en-GB" sz="900" dirty="0" smtClean="0">
                <a:latin typeface="Sassoon Primary" pitchFamily="50" charset="0"/>
                <a:ea typeface="Calibri" panose="020F0502020204030204" pitchFamily="34" charset="0"/>
                <a:cs typeface="Arial" panose="020B0604020202020204" pitchFamily="34" charset="0"/>
              </a:rPr>
              <a:t>throwing, catching and hopping</a:t>
            </a:r>
            <a:r>
              <a:rPr lang="en-GB" sz="900" dirty="0">
                <a:latin typeface="Sassoon Primary" pitchFamily="50" charset="0"/>
                <a:ea typeface="Calibri" panose="020F0502020204030204" pitchFamily="34" charset="0"/>
                <a:cs typeface="Arial" panose="020B0604020202020204" pitchFamily="34" charset="0"/>
              </a:rPr>
              <a:t>. We will develop our skills in rolling a </a:t>
            </a:r>
            <a:r>
              <a:rPr lang="en-GB" sz="900" dirty="0" smtClean="0">
                <a:latin typeface="Sassoon Primary" pitchFamily="50" charset="0"/>
                <a:ea typeface="Calibri" panose="020F0502020204030204" pitchFamily="34" charset="0"/>
                <a:cs typeface="Arial" panose="020B0604020202020204" pitchFamily="34" charset="0"/>
              </a:rPr>
              <a:t>ball and </a:t>
            </a:r>
            <a:r>
              <a:rPr lang="en-GB" sz="900" dirty="0" smtClean="0">
                <a:latin typeface="Sassoon Primary" pitchFamily="50" charset="0"/>
                <a:ea typeface="Calibri" panose="020F0502020204030204" pitchFamily="34" charset="0"/>
                <a:cs typeface="Arial" panose="020B0604020202020204" pitchFamily="34" charset="0"/>
              </a:rPr>
              <a:t>continue to learn to move our bodies in a range of ways. This will include learning some new roles in our PE lessons.. We </a:t>
            </a:r>
            <a:r>
              <a:rPr lang="en-GB" sz="900" dirty="0">
                <a:latin typeface="Sassoon Primary" pitchFamily="50" charset="0"/>
                <a:ea typeface="Calibri" panose="020F0502020204030204" pitchFamily="34" charset="0"/>
                <a:cs typeface="Arial" panose="020B0604020202020204" pitchFamily="34" charset="0"/>
              </a:rPr>
              <a:t>will also take part in some climbing activities in our PE lessons to develop our balance and co-ordination as well as our confidence in climbing. </a:t>
            </a: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To develop our fine motor skills this half term we will have </a:t>
            </a:r>
            <a:r>
              <a:rPr lang="en-GB" sz="900" dirty="0" smtClean="0">
                <a:latin typeface="Sassoon Primary" pitchFamily="50" charset="0"/>
                <a:ea typeface="Calibri" panose="020F0502020204030204" pitchFamily="34" charset="0"/>
                <a:cs typeface="Arial" panose="020B0604020202020204" pitchFamily="34" charset="0"/>
              </a:rPr>
              <a:t>daily handwriting sessions </a:t>
            </a:r>
            <a:r>
              <a:rPr lang="en-GB" sz="900" dirty="0">
                <a:latin typeface="Sassoon Primary" pitchFamily="50" charset="0"/>
                <a:ea typeface="Calibri" panose="020F0502020204030204" pitchFamily="34" charset="0"/>
                <a:cs typeface="Arial" panose="020B0604020202020204" pitchFamily="34" charset="0"/>
              </a:rPr>
              <a:t>which </a:t>
            </a:r>
            <a:r>
              <a:rPr lang="en-GB" sz="900" dirty="0" smtClean="0">
                <a:latin typeface="Sassoon Primary" pitchFamily="50" charset="0"/>
                <a:ea typeface="Calibri" panose="020F0502020204030204" pitchFamily="34" charset="0"/>
                <a:cs typeface="Arial" panose="020B0604020202020204" pitchFamily="34" charset="0"/>
              </a:rPr>
              <a:t>will help us to form our letters correctly. </a:t>
            </a:r>
          </a:p>
          <a:p>
            <a:pPr algn="ctr">
              <a:spcAft>
                <a:spcPts val="0"/>
              </a:spcAft>
            </a:pPr>
            <a:r>
              <a:rPr lang="en-GB" sz="900" dirty="0" smtClean="0">
                <a:latin typeface="Sassoon Primary" pitchFamily="50" charset="0"/>
                <a:ea typeface="Calibri" panose="020F0502020204030204" pitchFamily="34" charset="0"/>
                <a:cs typeface="Arial" panose="020B0604020202020204" pitchFamily="34" charset="0"/>
              </a:rPr>
              <a:t>We </a:t>
            </a:r>
            <a:r>
              <a:rPr lang="en-GB" sz="900" dirty="0">
                <a:latin typeface="Sassoon Primary" pitchFamily="50" charset="0"/>
                <a:ea typeface="Calibri" panose="020F0502020204030204" pitchFamily="34" charset="0"/>
                <a:cs typeface="Arial" panose="020B0604020202020204" pitchFamily="34" charset="0"/>
              </a:rPr>
              <a:t>will have daily access to our outdoor area which has a wide range of opportunities to develop both gross motor and fine motor skills. Each classroom has a funky fingers area which focusses on developing children’s fine motor skills. In addition there are a range of mark making tools within the writing and creative areas of the classrooms</a:t>
            </a:r>
            <a:r>
              <a:rPr lang="en-GB" sz="900" dirty="0">
                <a:latin typeface="Sassoon Primary" pitchFamily="50" charset="0"/>
                <a:ea typeface="Calibri" panose="020F0502020204030204" pitchFamily="34" charset="0"/>
                <a:cs typeface="Times New Roman" panose="02020603050405020304" pitchFamily="18" charset="0"/>
              </a:rPr>
              <a:t>.</a:t>
            </a:r>
          </a:p>
        </p:txBody>
      </p:sp>
      <p:sp>
        <p:nvSpPr>
          <p:cNvPr id="13" name="Rectangle 12"/>
          <p:cNvSpPr/>
          <p:nvPr/>
        </p:nvSpPr>
        <p:spPr>
          <a:xfrm>
            <a:off x="409075" y="3794935"/>
            <a:ext cx="2772276" cy="2740237"/>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Mathematics</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solidFill>
                  <a:srgbClr val="FF0000"/>
                </a:solidFill>
                <a:latin typeface="Sassoon Primary" pitchFamily="50" charset="0"/>
                <a:ea typeface="Calibri" panose="020F0502020204030204" pitchFamily="34" charset="0"/>
                <a:cs typeface="Times New Roman" panose="02020603050405020304" pitchFamily="18" charset="0"/>
              </a:rPr>
              <a:t>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latin typeface="Sassoon Primary" pitchFamily="50" charset="0"/>
                <a:ea typeface="Calibri" panose="020F0502020204030204" pitchFamily="34" charset="0"/>
                <a:cs typeface="Times New Roman" panose="02020603050405020304" pitchFamily="18" charset="0"/>
              </a:rPr>
              <a:t>This half term the children will </a:t>
            </a:r>
            <a:r>
              <a:rPr lang="en-GB" sz="900" dirty="0" smtClean="0">
                <a:latin typeface="Sassoon Primary" pitchFamily="50" charset="0"/>
                <a:ea typeface="Calibri" panose="020F0502020204030204" pitchFamily="34" charset="0"/>
                <a:cs typeface="Times New Roman" panose="02020603050405020304" pitchFamily="18" charset="0"/>
              </a:rPr>
              <a:t>continue to develop </a:t>
            </a:r>
            <a:r>
              <a:rPr lang="en-GB" sz="900" dirty="0">
                <a:latin typeface="Sassoon Primary" pitchFamily="50" charset="0"/>
                <a:ea typeface="Calibri" panose="020F0502020204030204" pitchFamily="34" charset="0"/>
                <a:cs typeface="Times New Roman" panose="02020603050405020304" pitchFamily="18" charset="0"/>
              </a:rPr>
              <a:t>their understanding of </a:t>
            </a:r>
            <a:r>
              <a:rPr lang="en-GB" sz="900" dirty="0" smtClean="0">
                <a:latin typeface="Sassoon Primary" pitchFamily="50" charset="0"/>
                <a:ea typeface="Calibri" panose="020F0502020204030204" pitchFamily="34" charset="0"/>
                <a:cs typeface="Times New Roman" panose="02020603050405020304" pitchFamily="18" charset="0"/>
              </a:rPr>
              <a:t>number up </a:t>
            </a:r>
            <a:r>
              <a:rPr lang="en-GB" sz="900" dirty="0">
                <a:latin typeface="Sassoon Primary" pitchFamily="50" charset="0"/>
                <a:ea typeface="Calibri" panose="020F0502020204030204" pitchFamily="34" charset="0"/>
                <a:cs typeface="Times New Roman" panose="02020603050405020304" pitchFamily="18" charset="0"/>
              </a:rPr>
              <a:t>to 5. They will </a:t>
            </a:r>
            <a:r>
              <a:rPr lang="en-GB" sz="900" dirty="0" smtClean="0">
                <a:latin typeface="Sassoon Primary" pitchFamily="50" charset="0"/>
                <a:ea typeface="Calibri" panose="020F0502020204030204" pitchFamily="34" charset="0"/>
                <a:cs typeface="Times New Roman" panose="02020603050405020304" pitchFamily="18" charset="0"/>
              </a:rPr>
              <a:t>continue to develop </a:t>
            </a:r>
            <a:r>
              <a:rPr lang="en-GB" sz="900" dirty="0">
                <a:latin typeface="Sassoon Primary" pitchFamily="50" charset="0"/>
                <a:ea typeface="Calibri" panose="020F0502020204030204" pitchFamily="34" charset="0"/>
                <a:cs typeface="Times New Roman" panose="02020603050405020304" pitchFamily="18" charset="0"/>
              </a:rPr>
              <a:t>their skills in recognising quantities to 5, without needing to count. We call this </a:t>
            </a:r>
            <a:r>
              <a:rPr lang="en-GB" sz="900" dirty="0" err="1">
                <a:latin typeface="Sassoon Primary" pitchFamily="50" charset="0"/>
                <a:ea typeface="Calibri" panose="020F0502020204030204" pitchFamily="34" charset="0"/>
                <a:cs typeface="Times New Roman" panose="02020603050405020304" pitchFamily="18" charset="0"/>
              </a:rPr>
              <a:t>subitising</a:t>
            </a:r>
            <a:r>
              <a:rPr lang="en-GB" sz="900" dirty="0">
                <a:latin typeface="Sassoon Primary" pitchFamily="50" charset="0"/>
                <a:ea typeface="Calibri" panose="020F0502020204030204" pitchFamily="34" charset="0"/>
                <a:cs typeface="Times New Roman" panose="02020603050405020304" pitchFamily="18" charset="0"/>
              </a:rPr>
              <a:t>. </a:t>
            </a:r>
            <a:r>
              <a:rPr lang="en-GB" sz="900" dirty="0" smtClean="0">
                <a:latin typeface="Sassoon Primary" pitchFamily="50" charset="0"/>
                <a:ea typeface="Calibri" panose="020F0502020204030204" pitchFamily="34" charset="0"/>
                <a:cs typeface="Times New Roman" panose="02020603050405020304" pitchFamily="18" charset="0"/>
              </a:rPr>
              <a:t>The children will learn about and begin to remember different ways to make the numbers 3,4 and 5. For example; they will know that 5 can be made up of a 5 and a 0 or a 4 and a 1 or a 3 and a 2. </a:t>
            </a:r>
            <a:r>
              <a:rPr lang="en-GB" sz="900" dirty="0">
                <a:latin typeface="Sassoon Primary" pitchFamily="50" charset="0"/>
                <a:ea typeface="Calibri" panose="020F0502020204030204" pitchFamily="34" charset="0"/>
                <a:cs typeface="Times New Roman" panose="02020603050405020304" pitchFamily="18" charset="0"/>
              </a:rPr>
              <a:t>We call this composition. </a:t>
            </a:r>
            <a:r>
              <a:rPr lang="en-GB" sz="900" dirty="0" smtClean="0">
                <a:latin typeface="Sassoon Primary" pitchFamily="50" charset="0"/>
                <a:ea typeface="Calibri" panose="020F0502020204030204" pitchFamily="34" charset="0"/>
                <a:cs typeface="Times New Roman" panose="02020603050405020304" pitchFamily="18" charset="0"/>
              </a:rPr>
              <a:t>The </a:t>
            </a:r>
            <a:r>
              <a:rPr lang="en-GB" sz="900" dirty="0">
                <a:latin typeface="Sassoon Primary" pitchFamily="50" charset="0"/>
                <a:ea typeface="Calibri" panose="020F0502020204030204" pitchFamily="34" charset="0"/>
                <a:cs typeface="Times New Roman" panose="02020603050405020304" pitchFamily="18" charset="0"/>
              </a:rPr>
              <a:t>children will develop their counting skills to touch count up to 10 objects and match the quantity to the correct numeral. </a:t>
            </a:r>
            <a:r>
              <a:rPr lang="en-GB" sz="900" dirty="0" smtClean="0">
                <a:latin typeface="Sassoon Primary" pitchFamily="50" charset="0"/>
                <a:ea typeface="Calibri" panose="020F0502020204030204" pitchFamily="34" charset="0"/>
                <a:cs typeface="Times New Roman" panose="02020603050405020304" pitchFamily="18" charset="0"/>
              </a:rPr>
              <a:t>They will learn that </a:t>
            </a:r>
            <a:r>
              <a:rPr lang="en-GB" sz="900" dirty="0" smtClean="0">
                <a:latin typeface="Sassoon Primary" pitchFamily="50" charset="0"/>
                <a:ea typeface="Calibri" panose="020F0502020204030204" pitchFamily="34" charset="0"/>
                <a:cs typeface="Times New Roman" panose="02020603050405020304" pitchFamily="18" charset="0"/>
              </a:rPr>
              <a:t>when they count the next number is one more than the previous number. </a:t>
            </a:r>
            <a:r>
              <a:rPr lang="en-GB" sz="900" dirty="0" smtClean="0">
                <a:latin typeface="Sassoon Primary" pitchFamily="50" charset="0"/>
                <a:ea typeface="Calibri" panose="020F0502020204030204" pitchFamily="34" charset="0"/>
                <a:cs typeface="Times New Roman" panose="02020603050405020304" pitchFamily="18" charset="0"/>
              </a:rPr>
              <a:t>Together</a:t>
            </a:r>
            <a:r>
              <a:rPr lang="en-GB" sz="900" dirty="0">
                <a:latin typeface="Sassoon Primary" pitchFamily="50" charset="0"/>
                <a:ea typeface="Calibri" panose="020F0502020204030204" pitchFamily="34" charset="0"/>
                <a:cs typeface="Times New Roman" panose="02020603050405020304" pitchFamily="18" charset="0"/>
              </a:rPr>
              <a:t>, we will practise counting verbally beyond 20. </a:t>
            </a:r>
          </a:p>
        </p:txBody>
      </p:sp>
      <p:sp>
        <p:nvSpPr>
          <p:cNvPr id="14" name="Rectangle 13"/>
          <p:cNvSpPr/>
          <p:nvPr/>
        </p:nvSpPr>
        <p:spPr>
          <a:xfrm>
            <a:off x="9123355" y="298135"/>
            <a:ext cx="2702881" cy="25853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Literacy</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In our literacy lessons the children will listen to and discuss </a:t>
            </a:r>
            <a:r>
              <a:rPr lang="en-GB" sz="900" dirty="0" smtClean="0">
                <a:latin typeface="Sassoon Primary" pitchFamily="50" charset="0"/>
                <a:ea typeface="Calibri" panose="020F0502020204030204" pitchFamily="34" charset="0"/>
                <a:cs typeface="Times New Roman" panose="02020603050405020304" pitchFamily="18" charset="0"/>
              </a:rPr>
              <a:t>the stories of the Three Little Pigs, The Magic Porridge Pot, The Runaway </a:t>
            </a:r>
            <a:r>
              <a:rPr lang="en-GB" sz="900" dirty="0" err="1" smtClean="0">
                <a:latin typeface="Sassoon Primary" pitchFamily="50" charset="0"/>
                <a:ea typeface="Calibri" panose="020F0502020204030204" pitchFamily="34" charset="0"/>
                <a:cs typeface="Times New Roman" panose="02020603050405020304" pitchFamily="18" charset="0"/>
              </a:rPr>
              <a:t>Chapati</a:t>
            </a:r>
            <a:r>
              <a:rPr lang="en-GB" sz="900" dirty="0" smtClean="0">
                <a:latin typeface="Sassoon Primary" pitchFamily="50" charset="0"/>
                <a:ea typeface="Calibri" panose="020F0502020204030204" pitchFamily="34" charset="0"/>
                <a:cs typeface="Times New Roman" panose="02020603050405020304" pitchFamily="18" charset="0"/>
              </a:rPr>
              <a:t> and The Runaway Pancake. </a:t>
            </a:r>
            <a:r>
              <a:rPr lang="en-GB" sz="900" dirty="0">
                <a:latin typeface="Sassoon Primary" pitchFamily="50" charset="0"/>
                <a:ea typeface="Calibri" panose="020F0502020204030204" pitchFamily="34" charset="0"/>
                <a:cs typeface="Times New Roman" panose="02020603050405020304" pitchFamily="18" charset="0"/>
              </a:rPr>
              <a:t>They will develop their comprehension skills by asking and answering questions, </a:t>
            </a:r>
            <a:r>
              <a:rPr lang="en-GB" sz="900" dirty="0" smtClean="0">
                <a:latin typeface="Sassoon Primary" pitchFamily="50" charset="0"/>
                <a:ea typeface="Calibri" panose="020F0502020204030204" pitchFamily="34" charset="0"/>
                <a:cs typeface="Times New Roman" panose="02020603050405020304" pitchFamily="18" charset="0"/>
              </a:rPr>
              <a:t>sequencing </a:t>
            </a:r>
            <a:r>
              <a:rPr lang="en-GB" sz="900" dirty="0">
                <a:latin typeface="Sassoon Primary" pitchFamily="50" charset="0"/>
                <a:ea typeface="Calibri" panose="020F0502020204030204" pitchFamily="34" charset="0"/>
                <a:cs typeface="Times New Roman" panose="02020603050405020304" pitchFamily="18" charset="0"/>
              </a:rPr>
              <a:t>stories and retelling them within our continuous provision. </a:t>
            </a:r>
            <a:r>
              <a:rPr lang="en-GB" sz="900" dirty="0" smtClean="0">
                <a:latin typeface="Sassoon Primary" pitchFamily="50" charset="0"/>
                <a:ea typeface="Calibri" panose="020F0502020204030204" pitchFamily="34" charset="0"/>
                <a:cs typeface="Times New Roman" panose="02020603050405020304" pitchFamily="18" charset="0"/>
              </a:rPr>
              <a:t>The </a:t>
            </a:r>
            <a:r>
              <a:rPr lang="en-GB" sz="900" dirty="0">
                <a:latin typeface="Sassoon Primary" pitchFamily="50" charset="0"/>
                <a:ea typeface="Calibri" panose="020F0502020204030204" pitchFamily="34" charset="0"/>
                <a:cs typeface="Times New Roman" panose="02020603050405020304" pitchFamily="18" charset="0"/>
              </a:rPr>
              <a:t>children will continue to learn the sounds of the letters of the alphabet and develop their skills in blending and segmenting to support their </a:t>
            </a:r>
            <a:r>
              <a:rPr lang="en-GB" sz="900" dirty="0" smtClean="0">
                <a:latin typeface="Sassoon Primary" pitchFamily="50" charset="0"/>
                <a:ea typeface="Calibri" panose="020F0502020204030204" pitchFamily="34" charset="0"/>
                <a:cs typeface="Times New Roman" panose="02020603050405020304" pitchFamily="18" charset="0"/>
              </a:rPr>
              <a:t>reading </a:t>
            </a:r>
            <a:r>
              <a:rPr lang="en-GB" sz="900" dirty="0">
                <a:latin typeface="Sassoon Primary" pitchFamily="50" charset="0"/>
                <a:ea typeface="Calibri" panose="020F0502020204030204" pitchFamily="34" charset="0"/>
                <a:cs typeface="Times New Roman" panose="02020603050405020304" pitchFamily="18" charset="0"/>
              </a:rPr>
              <a:t>and writing. They will use their knowledge of phonics to </a:t>
            </a:r>
            <a:r>
              <a:rPr lang="en-GB" sz="900" dirty="0" smtClean="0">
                <a:latin typeface="Sassoon Primary" pitchFamily="50" charset="0"/>
                <a:ea typeface="Calibri" panose="020F0502020204030204" pitchFamily="34" charset="0"/>
                <a:cs typeface="Times New Roman" panose="02020603050405020304" pitchFamily="18" charset="0"/>
              </a:rPr>
              <a:t>write </a:t>
            </a:r>
            <a:r>
              <a:rPr lang="en-GB" sz="900" dirty="0" smtClean="0">
                <a:latin typeface="Sassoon Primary" pitchFamily="50" charset="0"/>
                <a:ea typeface="Calibri" panose="020F0502020204030204" pitchFamily="34" charset="0"/>
                <a:cs typeface="Times New Roman" panose="02020603050405020304" pitchFamily="18" charset="0"/>
              </a:rPr>
              <a:t>words and </a:t>
            </a:r>
            <a:r>
              <a:rPr lang="en-GB" sz="900" dirty="0" smtClean="0">
                <a:latin typeface="Sassoon Primary" pitchFamily="50" charset="0"/>
                <a:ea typeface="Calibri" panose="020F0502020204030204" pitchFamily="34" charset="0"/>
                <a:cs typeface="Times New Roman" panose="02020603050405020304" pitchFamily="18" charset="0"/>
              </a:rPr>
              <a:t>begin to write captions and </a:t>
            </a:r>
            <a:r>
              <a:rPr lang="en-GB" sz="900" dirty="0" smtClean="0">
                <a:latin typeface="Sassoon Primary" pitchFamily="50" charset="0"/>
                <a:ea typeface="Calibri" panose="020F0502020204030204" pitchFamily="34" charset="0"/>
                <a:cs typeface="Times New Roman" panose="02020603050405020304" pitchFamily="18" charset="0"/>
              </a:rPr>
              <a:t>sentences</a:t>
            </a:r>
            <a:r>
              <a:rPr lang="en-GB" sz="900" dirty="0">
                <a:latin typeface="Sassoon Primary" pitchFamily="50" charset="0"/>
                <a:ea typeface="Calibri" panose="020F0502020204030204" pitchFamily="34" charset="0"/>
                <a:cs typeface="Times New Roman" panose="02020603050405020304" pitchFamily="18" charset="0"/>
              </a:rPr>
              <a:t> </a:t>
            </a:r>
            <a:r>
              <a:rPr lang="en-GB" sz="900" dirty="0" smtClean="0">
                <a:latin typeface="Sassoon Primary" pitchFamily="50" charset="0"/>
                <a:ea typeface="Calibri" panose="020F0502020204030204" pitchFamily="34" charset="0"/>
                <a:cs typeface="Times New Roman" panose="02020603050405020304" pitchFamily="18" charset="0"/>
              </a:rPr>
              <a:t>to write a set of instructions for making porridge and pancakes.</a:t>
            </a:r>
            <a:endParaRPr lang="en-GB" sz="900" dirty="0" smtClean="0">
              <a:latin typeface="Sassoon Primary" pitchFamily="50" charset="0"/>
              <a:ea typeface="Calibri" panose="020F0502020204030204" pitchFamily="34" charset="0"/>
              <a:cs typeface="Times New Roman" panose="02020603050405020304" pitchFamily="18" charset="0"/>
            </a:endParaRPr>
          </a:p>
          <a:p>
            <a:pPr algn="ctr">
              <a:spcAft>
                <a:spcPts val="0"/>
              </a:spcAft>
            </a:pPr>
            <a:endParaRPr lang="en-GB" sz="900" dirty="0">
              <a:effectLst/>
              <a:latin typeface="Sassoon Primary" pitchFamily="50" charset="0"/>
              <a:ea typeface="Calibri" panose="020F0502020204030204" pitchFamily="34" charset="0"/>
              <a:cs typeface="Times New Roman" panose="02020603050405020304" pitchFamily="18" charset="0"/>
            </a:endParaRPr>
          </a:p>
        </p:txBody>
      </p:sp>
      <p:sp>
        <p:nvSpPr>
          <p:cNvPr id="15" name="Rectangle 14"/>
          <p:cNvSpPr/>
          <p:nvPr/>
        </p:nvSpPr>
        <p:spPr>
          <a:xfrm>
            <a:off x="169817" y="169817"/>
            <a:ext cx="11782697" cy="651836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30422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1191</Words>
  <Application>Microsoft Office PowerPoint</Application>
  <PresentationFormat>Widescreen</PresentationFormat>
  <Paragraphs>30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Sassoon Primary</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 Nagy</dc:creator>
  <cp:lastModifiedBy>G Nagy</cp:lastModifiedBy>
  <cp:revision>21</cp:revision>
  <dcterms:created xsi:type="dcterms:W3CDTF">2023-10-10T07:23:14Z</dcterms:created>
  <dcterms:modified xsi:type="dcterms:W3CDTF">2023-12-07T11:37:19Z</dcterms:modified>
</cp:coreProperties>
</file>