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71" d="100"/>
          <a:sy n="71" d="100"/>
        </p:scale>
        <p:origin x="68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E8034CF-A271-47DE-B378-9163EA913DEC}" type="datetimeFigureOut">
              <a:rPr lang="en-GB" smtClean="0"/>
              <a:t>07/09/2023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EFDD31-B5ED-4F43-85EE-E9CC01ADAF52}" type="slidenum">
              <a:rPr lang="en-GB" smtClean="0"/>
              <a:t>‹#›</a:t>
            </a:fld>
            <a:endParaRPr lang="en-GB"/>
          </a:p>
        </p:txBody>
      </p:sp>
    </p:spTree>
    <p:extLst>
      <p:ext uri="{BB962C8B-B14F-4D97-AF65-F5344CB8AC3E}">
        <p14:creationId xmlns:p14="http://schemas.microsoft.com/office/powerpoint/2010/main" val="2517440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8034CF-A271-47DE-B378-9163EA913DEC}" type="datetimeFigureOut">
              <a:rPr lang="en-GB" smtClean="0"/>
              <a:t>07/09/2023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EFDD31-B5ED-4F43-85EE-E9CC01ADAF52}" type="slidenum">
              <a:rPr lang="en-GB" smtClean="0"/>
              <a:t>‹#›</a:t>
            </a:fld>
            <a:endParaRPr lang="en-GB"/>
          </a:p>
        </p:txBody>
      </p:sp>
    </p:spTree>
    <p:extLst>
      <p:ext uri="{BB962C8B-B14F-4D97-AF65-F5344CB8AC3E}">
        <p14:creationId xmlns:p14="http://schemas.microsoft.com/office/powerpoint/2010/main" val="1993817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E8034CF-A271-47DE-B378-9163EA913DEC}" type="datetimeFigureOut">
              <a:rPr lang="en-GB" smtClean="0"/>
              <a:t>07/09/2023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EFDD31-B5ED-4F43-85EE-E9CC01ADAF52}" type="slidenum">
              <a:rPr lang="en-GB" smtClean="0"/>
              <a:t>‹#›</a:t>
            </a:fld>
            <a:endParaRPr lang="en-GB"/>
          </a:p>
        </p:txBody>
      </p:sp>
    </p:spTree>
    <p:extLst>
      <p:ext uri="{BB962C8B-B14F-4D97-AF65-F5344CB8AC3E}">
        <p14:creationId xmlns:p14="http://schemas.microsoft.com/office/powerpoint/2010/main" val="2079376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E8034CF-A271-47DE-B378-9163EA913DEC}" type="datetimeFigureOut">
              <a:rPr lang="en-GB" smtClean="0"/>
              <a:t>07/09/2023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EFDD31-B5ED-4F43-85EE-E9CC01ADAF52}" type="slidenum">
              <a:rPr lang="en-GB" smtClean="0"/>
              <a:t>‹#›</a:t>
            </a:fld>
            <a:endParaRPr lang="en-GB"/>
          </a:p>
        </p:txBody>
      </p:sp>
    </p:spTree>
    <p:extLst>
      <p:ext uri="{BB962C8B-B14F-4D97-AF65-F5344CB8AC3E}">
        <p14:creationId xmlns:p14="http://schemas.microsoft.com/office/powerpoint/2010/main" val="3391605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E8034CF-A271-47DE-B378-9163EA913DEC}" type="datetimeFigureOut">
              <a:rPr lang="en-GB" smtClean="0"/>
              <a:t>07/09/2023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5EFDD31-B5ED-4F43-85EE-E9CC01ADAF52}" type="slidenum">
              <a:rPr lang="en-GB" smtClean="0"/>
              <a:t>‹#›</a:t>
            </a:fld>
            <a:endParaRPr lang="en-GB"/>
          </a:p>
        </p:txBody>
      </p:sp>
    </p:spTree>
    <p:extLst>
      <p:ext uri="{BB962C8B-B14F-4D97-AF65-F5344CB8AC3E}">
        <p14:creationId xmlns:p14="http://schemas.microsoft.com/office/powerpoint/2010/main" val="1379357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E8034CF-A271-47DE-B378-9163EA913DEC}" type="datetimeFigureOut">
              <a:rPr lang="en-GB" smtClean="0"/>
              <a:t>07/09/2023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5EFDD31-B5ED-4F43-85EE-E9CC01ADAF52}" type="slidenum">
              <a:rPr lang="en-GB" smtClean="0"/>
              <a:t>‹#›</a:t>
            </a:fld>
            <a:endParaRPr lang="en-GB"/>
          </a:p>
        </p:txBody>
      </p:sp>
    </p:spTree>
    <p:extLst>
      <p:ext uri="{BB962C8B-B14F-4D97-AF65-F5344CB8AC3E}">
        <p14:creationId xmlns:p14="http://schemas.microsoft.com/office/powerpoint/2010/main" val="2328224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8034CF-A271-47DE-B378-9163EA913DEC}" type="datetimeFigureOut">
              <a:rPr lang="en-GB" smtClean="0"/>
              <a:t>07/09/2023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EFDD31-B5ED-4F43-85EE-E9CC01ADAF52}" type="slidenum">
              <a:rPr lang="en-GB" smtClean="0"/>
              <a:t>‹#›</a:t>
            </a:fld>
            <a:endParaRPr lang="en-GB"/>
          </a:p>
        </p:txBody>
      </p:sp>
    </p:spTree>
    <p:extLst>
      <p:ext uri="{BB962C8B-B14F-4D97-AF65-F5344CB8AC3E}">
        <p14:creationId xmlns:p14="http://schemas.microsoft.com/office/powerpoint/2010/main" val="640690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E8034CF-A271-47DE-B378-9163EA913DEC}" type="datetimeFigureOut">
              <a:rPr lang="en-GB" smtClean="0"/>
              <a:t>07/09/2023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EFDD31-B5ED-4F43-85EE-E9CC01ADAF52}" type="slidenum">
              <a:rPr lang="en-GB" smtClean="0"/>
              <a:t>‹#›</a:t>
            </a:fld>
            <a:endParaRPr lang="en-GB"/>
          </a:p>
        </p:txBody>
      </p:sp>
    </p:spTree>
    <p:extLst>
      <p:ext uri="{BB962C8B-B14F-4D97-AF65-F5344CB8AC3E}">
        <p14:creationId xmlns:p14="http://schemas.microsoft.com/office/powerpoint/2010/main" val="1122164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E8034CF-A271-47DE-B378-9163EA913DEC}" type="datetimeFigureOut">
              <a:rPr lang="en-GB" smtClean="0"/>
              <a:t>07/09/2023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EFDD31-B5ED-4F43-85EE-E9CC01ADAF52}" type="slidenum">
              <a:rPr lang="en-GB" smtClean="0"/>
              <a:t>‹#›</a:t>
            </a:fld>
            <a:endParaRPr lang="en-GB"/>
          </a:p>
        </p:txBody>
      </p:sp>
    </p:spTree>
    <p:extLst>
      <p:ext uri="{BB962C8B-B14F-4D97-AF65-F5344CB8AC3E}">
        <p14:creationId xmlns:p14="http://schemas.microsoft.com/office/powerpoint/2010/main" val="3860447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8034CF-A271-47DE-B378-9163EA913DEC}" type="datetimeFigureOut">
              <a:rPr lang="en-GB" smtClean="0"/>
              <a:t>07/09/2023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EFDD31-B5ED-4F43-85EE-E9CC01ADAF52}" type="slidenum">
              <a:rPr lang="en-GB" smtClean="0"/>
              <a:t>‹#›</a:t>
            </a:fld>
            <a:endParaRPr lang="en-GB"/>
          </a:p>
        </p:txBody>
      </p:sp>
    </p:spTree>
    <p:extLst>
      <p:ext uri="{BB962C8B-B14F-4D97-AF65-F5344CB8AC3E}">
        <p14:creationId xmlns:p14="http://schemas.microsoft.com/office/powerpoint/2010/main" val="87303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8034CF-A271-47DE-B378-9163EA913DEC}" type="datetimeFigureOut">
              <a:rPr lang="en-GB" smtClean="0"/>
              <a:t>07/09/2023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EFDD31-B5ED-4F43-85EE-E9CC01ADAF52}" type="slidenum">
              <a:rPr lang="en-GB" smtClean="0"/>
              <a:t>‹#›</a:t>
            </a:fld>
            <a:endParaRPr lang="en-GB"/>
          </a:p>
        </p:txBody>
      </p:sp>
    </p:spTree>
    <p:extLst>
      <p:ext uri="{BB962C8B-B14F-4D97-AF65-F5344CB8AC3E}">
        <p14:creationId xmlns:p14="http://schemas.microsoft.com/office/powerpoint/2010/main" val="3807940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8034CF-A271-47DE-B378-9163EA913DEC}" type="datetimeFigureOut">
              <a:rPr lang="en-GB" smtClean="0"/>
              <a:t>07/09/2023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EFDD31-B5ED-4F43-85EE-E9CC01ADAF52}" type="slidenum">
              <a:rPr lang="en-GB" smtClean="0"/>
              <a:t>‹#›</a:t>
            </a:fld>
            <a:endParaRPr lang="en-GB"/>
          </a:p>
        </p:txBody>
      </p:sp>
    </p:spTree>
    <p:extLst>
      <p:ext uri="{BB962C8B-B14F-4D97-AF65-F5344CB8AC3E}">
        <p14:creationId xmlns:p14="http://schemas.microsoft.com/office/powerpoint/2010/main" val="18130073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9817" y="169817"/>
            <a:ext cx="11782697" cy="651836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 Box 2"/>
          <p:cNvSpPr txBox="1">
            <a:spLocks noChangeArrowheads="1"/>
          </p:cNvSpPr>
          <p:nvPr/>
        </p:nvSpPr>
        <p:spPr bwMode="auto">
          <a:xfrm>
            <a:off x="4020671" y="265260"/>
            <a:ext cx="4022045" cy="245104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0"/>
              </a:spcAft>
            </a:pPr>
            <a:r>
              <a:rPr lang="en-GB" sz="900" b="1" dirty="0">
                <a:effectLst/>
                <a:latin typeface="Sassoon Primary" pitchFamily="50" charset="0"/>
                <a:ea typeface="Calibri" panose="020F0502020204030204" pitchFamily="34" charset="0"/>
                <a:cs typeface="Arial" panose="020B0604020202020204" pitchFamily="34" charset="0"/>
              </a:rPr>
              <a:t>Physical Development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b="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dirty="0">
                <a:effectLst/>
                <a:latin typeface="Sassoon Primary" pitchFamily="50" charset="0"/>
                <a:ea typeface="Calibri" panose="020F0502020204030204" pitchFamily="34" charset="0"/>
                <a:cs typeface="Arial" panose="020B0604020202020204" pitchFamily="34" charset="0"/>
              </a:rPr>
              <a:t>In our PE sessions this half term we will develop our gross motor skills by working on our fundamental movement skills of running, hopping, jumping, throwing and catching. We will also incorporate some climbing activities into our PE lessons to develop our balance and co-ordination as well as our confidence in climbing.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dirty="0">
                <a:effectLst/>
                <a:latin typeface="Sassoon Primary" pitchFamily="50" charset="0"/>
                <a:ea typeface="Calibri" panose="020F0502020204030204" pitchFamily="34" charset="0"/>
                <a:cs typeface="Arial" panose="020B0604020202020204" pitchFamily="34" charset="0"/>
              </a:rPr>
              <a:t>To develop our fine motor skills this half term we will have ‘squiggle while you wiggle’ and ‘dough disco’ sessions which help us to build the muscles that we need in our fingers for writing. We will develop our skills in holding and controlling pencils and other mark making tools.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dirty="0">
                <a:effectLst/>
                <a:latin typeface="Sassoon Primary" pitchFamily="50" charset="0"/>
                <a:ea typeface="Calibri" panose="020F0502020204030204" pitchFamily="34" charset="0"/>
                <a:cs typeface="Arial" panose="020B0604020202020204" pitchFamily="34" charset="0"/>
              </a:rPr>
              <a:t>We will have daily access to our outdoor area which has a wide range of opportunities to develop both gross motor and fine motor skills. Each classroom has a funky fingers area which focusses on developing children’s fine motor skills. In addition there are a range of mark making tools within the writing and creative areas of the classrooms</a:t>
            </a:r>
            <a:r>
              <a:rPr lang="en-GB" sz="900" dirty="0">
                <a:effectLst/>
                <a:latin typeface="Arial" panose="020B0604020202020204" pitchFamily="34" charset="0"/>
                <a:ea typeface="Calibri" panose="020F0502020204030204" pitchFamily="34" charset="0"/>
                <a:cs typeface="Times New Roman" panose="02020603050405020304" pitchFamily="18" charset="0"/>
              </a:rPr>
              <a: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 Box 2"/>
          <p:cNvSpPr txBox="1">
            <a:spLocks noChangeArrowheads="1"/>
          </p:cNvSpPr>
          <p:nvPr/>
        </p:nvSpPr>
        <p:spPr bwMode="auto">
          <a:xfrm>
            <a:off x="8124197" y="4713928"/>
            <a:ext cx="3680930" cy="190020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0"/>
              </a:spcAft>
            </a:pPr>
            <a:r>
              <a:rPr lang="en-GB" sz="900" b="1" dirty="0">
                <a:effectLst/>
                <a:latin typeface="Sassoon Primary" pitchFamily="50" charset="0"/>
                <a:ea typeface="Calibri" panose="020F0502020204030204" pitchFamily="34" charset="0"/>
                <a:cs typeface="Arial" panose="020B0604020202020204" pitchFamily="34" charset="0"/>
              </a:rPr>
              <a:t>Mathematics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b="1" i="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This half term the children will develop their skills in matching, ordering and comparing.  They will develop their understanding of number by investigating value ‘cardinality’ of amounts. The children will use manipulatives and physical resources to compare different amounts and learn how numbers are composed. The children will learn to </a:t>
            </a:r>
            <a:r>
              <a:rPr lang="en-GB" sz="900" dirty="0" err="1">
                <a:effectLst/>
                <a:latin typeface="Sassoon Primary" pitchFamily="50" charset="0"/>
                <a:ea typeface="Calibri" panose="020F0502020204030204" pitchFamily="34" charset="0"/>
                <a:cs typeface="Arial" panose="020B0604020202020204" pitchFamily="34" charset="0"/>
              </a:rPr>
              <a:t>subitise</a:t>
            </a:r>
            <a:r>
              <a:rPr lang="en-GB" sz="900" dirty="0">
                <a:effectLst/>
                <a:latin typeface="Sassoon Primary" pitchFamily="50" charset="0"/>
                <a:ea typeface="Calibri" panose="020F0502020204030204" pitchFamily="34" charset="0"/>
                <a:cs typeface="Arial" panose="020B0604020202020204" pitchFamily="34" charset="0"/>
              </a:rPr>
              <a:t> amounts by quickly recognising their value without needing to count.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We will learn about size, mass and capacity and develop our vocabulary of comparing by comparing different sizes, masses and capacities.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900" i="1" dirty="0">
                <a:effectLst/>
                <a:latin typeface="Arial" panose="020B0604020202020204" pitchFamily="34"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 Box 2"/>
          <p:cNvSpPr txBox="1">
            <a:spLocks noChangeArrowheads="1"/>
          </p:cNvSpPr>
          <p:nvPr/>
        </p:nvSpPr>
        <p:spPr bwMode="auto">
          <a:xfrm>
            <a:off x="269933" y="251052"/>
            <a:ext cx="3669257" cy="246525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0"/>
              </a:spcAft>
            </a:pPr>
            <a:r>
              <a:rPr lang="en-GB" sz="900" b="1" dirty="0">
                <a:effectLst/>
                <a:latin typeface="Sassoon Primary" pitchFamily="50" charset="0"/>
                <a:ea typeface="Calibri" panose="020F0502020204030204" pitchFamily="34" charset="0"/>
                <a:cs typeface="Arial" panose="020B0604020202020204" pitchFamily="34" charset="0"/>
              </a:rPr>
              <a:t>Communication and Language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b="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dirty="0">
                <a:effectLst/>
                <a:latin typeface="Sassoon Primary" pitchFamily="50" charset="0"/>
                <a:ea typeface="Calibri" panose="020F0502020204030204" pitchFamily="34" charset="0"/>
                <a:cs typeface="Arial" panose="020B0604020202020204" pitchFamily="34" charset="0"/>
              </a:rPr>
              <a:t>This half term the children will  learn how to be a good listener. They will listen to a range of stories both in our literacy lessons and at our daily story time. We will have lots of discussion about the stories that we read which will support the children in their understanding of the stories and their skills in making predictions and retelling stories. The children will be given the opportunity to retell stories and act them out using props such as masks and puppets. They will develop skills in being able to answer how and why questions about the characters, settings and events.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dirty="0">
                <a:effectLst/>
                <a:latin typeface="Sassoon Primary" pitchFamily="50" charset="0"/>
                <a:ea typeface="Calibri" panose="020F0502020204030204" pitchFamily="34" charset="0"/>
                <a:cs typeface="Arial" panose="020B0604020202020204" pitchFamily="34" charset="0"/>
              </a:rPr>
              <a:t>Through our key worker sessions, children will develop their confidence to speak in a small group and to listen to others.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dirty="0">
                <a:effectLst/>
                <a:latin typeface="Sassoon Primary" pitchFamily="50" charset="0"/>
                <a:ea typeface="Calibri" panose="020F0502020204030204" pitchFamily="34" charset="0"/>
                <a:cs typeface="Arial" panose="020B0604020202020204" pitchFamily="34" charset="0"/>
              </a:rPr>
              <a:t>Through their play in the classroom provision, and outdoors, we will encourage children to engage in conversation with others and develop their speaking and listening skills whilst they are playing.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 Box 37"/>
          <p:cNvSpPr txBox="1">
            <a:spLocks noChangeArrowheads="1"/>
          </p:cNvSpPr>
          <p:nvPr/>
        </p:nvSpPr>
        <p:spPr bwMode="auto">
          <a:xfrm>
            <a:off x="8124197" y="271403"/>
            <a:ext cx="3642131" cy="207584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0"/>
              </a:spcAft>
            </a:pPr>
            <a:r>
              <a:rPr lang="en-GB" sz="900" b="1" dirty="0">
                <a:effectLst/>
                <a:latin typeface="Sassoon Primary" pitchFamily="50" charset="0"/>
                <a:ea typeface="Calibri" panose="020F0502020204030204" pitchFamily="34" charset="0"/>
                <a:cs typeface="Arial" panose="020B0604020202020204" pitchFamily="34" charset="0"/>
              </a:rPr>
              <a:t>Personal, Social and Emotional Development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b="1" i="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effectLst/>
                <a:latin typeface="Sassoon Primary" pitchFamily="50" charset="0"/>
                <a:ea typeface="Calibri" panose="020F0502020204030204" pitchFamily="34" charset="0"/>
                <a:cs typeface="Arial" panose="020B0604020202020204" pitchFamily="34" charset="0"/>
              </a:rPr>
              <a:t>This half term the children will develop relationships with their Key worker and peers in class. Through our PSED lessons and the stories ‘The colour Monster’ and ‘The colour monster goes to school’  we will develop our understanding of different feelings and emotions. Each day, the children will communicate how they are feeling by placing their lollipop stick into an emotion pot. The children will be given the opportunity to talk about their emotions during ‘Key Worker’ time.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effectLst/>
                <a:latin typeface="Sassoon Primary" pitchFamily="50" charset="0"/>
                <a:ea typeface="Calibri" panose="020F0502020204030204" pitchFamily="34" charset="0"/>
                <a:cs typeface="Arial" panose="020B0604020202020204" pitchFamily="34" charset="0"/>
              </a:rPr>
              <a:t>We will establish our class rules and learn to follow them together. We will learn why it is important to have rules to keep us all happy and safe and to help us learn.</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1000" i="1" dirty="0">
                <a:effectLst/>
                <a:latin typeface="Calibri" panose="020F050202020403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 Box 2"/>
          <p:cNvSpPr txBox="1">
            <a:spLocks noChangeArrowheads="1"/>
          </p:cNvSpPr>
          <p:nvPr/>
        </p:nvSpPr>
        <p:spPr bwMode="auto">
          <a:xfrm>
            <a:off x="8124197" y="2347244"/>
            <a:ext cx="3680930" cy="236668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0"/>
              </a:spcAft>
            </a:pPr>
            <a:r>
              <a:rPr lang="en-GB" sz="900" b="1" dirty="0">
                <a:effectLst/>
                <a:latin typeface="Sassoon Primary" pitchFamily="50" charset="0"/>
                <a:ea typeface="Calibri" panose="020F0502020204030204" pitchFamily="34" charset="0"/>
                <a:cs typeface="Arial" panose="020B0604020202020204" pitchFamily="34" charset="0"/>
              </a:rPr>
              <a:t>Literacy</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b="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dirty="0">
                <a:effectLst/>
                <a:latin typeface="Sassoon Primary" pitchFamily="50" charset="0"/>
                <a:ea typeface="Calibri" panose="020F0502020204030204" pitchFamily="34" charset="0"/>
                <a:cs typeface="Arial" panose="020B0604020202020204" pitchFamily="34" charset="0"/>
              </a:rPr>
              <a:t>In our literacy lessons the children will listen to a range of stories about families, feelings, homes and schools. They will develop their early comprehension skills through discussions about the stories, answering questions, making predictions and retelling stories. There will be lots of opportunities within the continuous provision for children to retell and act out the stories using a range of equipment and resources.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dirty="0">
                <a:effectLst/>
                <a:latin typeface="Sassoon Primary" pitchFamily="50" charset="0"/>
                <a:ea typeface="Calibri" panose="020F0502020204030204" pitchFamily="34" charset="0"/>
                <a:cs typeface="Arial" panose="020B0604020202020204" pitchFamily="34" charset="0"/>
              </a:rPr>
              <a:t>The children will begin their phonics lessons this half term. In these lessons they will be introduced to the letters of the alphabet and the sounds that they make. The children will develop their oral blending and segmenting skills to support them in their early reading and spelling</a:t>
            </a:r>
            <a:r>
              <a:rPr lang="en-GB" sz="900" dirty="0" smtClean="0">
                <a:effectLst/>
                <a:latin typeface="Sassoon Primary" pitchFamily="50" charset="0"/>
                <a:ea typeface="Calibri" panose="020F0502020204030204" pitchFamily="34" charset="0"/>
                <a:cs typeface="Arial" panose="020B0604020202020204" pitchFamily="34" charset="0"/>
              </a:rPr>
              <a: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dirty="0">
                <a:effectLst/>
                <a:latin typeface="Sassoon Primary" pitchFamily="50" charset="0"/>
                <a:ea typeface="Calibri" panose="020F0502020204030204" pitchFamily="34" charset="0"/>
                <a:cs typeface="Arial" panose="020B0604020202020204" pitchFamily="34" charset="0"/>
              </a:rPr>
              <a:t>The children will learn to write the letters that they learn in phonics and will also learn to recognise and write their own names.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Text Box 2"/>
          <p:cNvSpPr txBox="1">
            <a:spLocks noChangeArrowheads="1"/>
          </p:cNvSpPr>
          <p:nvPr/>
        </p:nvSpPr>
        <p:spPr bwMode="auto">
          <a:xfrm>
            <a:off x="2245273" y="2822790"/>
            <a:ext cx="2165362" cy="74404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100" b="1" dirty="0">
                <a:effectLst/>
                <a:latin typeface="Sassoon Primary" pitchFamily="50" charset="0"/>
                <a:ea typeface="Calibri" panose="020F0502020204030204" pitchFamily="34" charset="0"/>
                <a:cs typeface="Arial" panose="020B0604020202020204" pitchFamily="34" charset="0"/>
              </a:rPr>
              <a:t>Autumn 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100" b="1" dirty="0">
                <a:effectLst/>
                <a:latin typeface="Sassoon Primary" pitchFamily="50" charset="0"/>
                <a:ea typeface="Calibri" panose="020F0502020204030204" pitchFamily="34" charset="0"/>
                <a:cs typeface="Arial" panose="020B0604020202020204" pitchFamily="34" charset="0"/>
              </a:rPr>
              <a:t>EYFS Theme: Baseline/Only One You (4 weeks)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 Box 2"/>
          <p:cNvSpPr txBox="1">
            <a:spLocks noChangeArrowheads="1"/>
          </p:cNvSpPr>
          <p:nvPr/>
        </p:nvSpPr>
        <p:spPr bwMode="auto">
          <a:xfrm>
            <a:off x="4600771" y="2818553"/>
            <a:ext cx="2781712" cy="74828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100" dirty="0">
                <a:effectLst/>
                <a:latin typeface="Sassoon Primary" pitchFamily="50" charset="0"/>
                <a:ea typeface="Calibri" panose="020F0502020204030204" pitchFamily="34" charset="0"/>
                <a:cs typeface="Arial" panose="020B0604020202020204" pitchFamily="34" charset="0"/>
              </a:rPr>
              <a:t>Trips/visits  - Transition meetings for children and parents.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100" dirty="0">
                <a:effectLst/>
                <a:latin typeface="Sassoon Primary" pitchFamily="50" charset="0"/>
                <a:ea typeface="Calibri" panose="020F0502020204030204" pitchFamily="34" charset="0"/>
                <a:cs typeface="Arial" panose="020B0604020202020204" pitchFamily="34" charset="0"/>
              </a:rPr>
              <a:t>Autumn walk – in school grounds.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9" name="Picture 18" descr="A picture containing text&#10;&#10;Description automatically generated"/>
          <p:cNvPicPr/>
          <p:nvPr/>
        </p:nvPicPr>
        <p:blipFill>
          <a:blip r:embed="rId2" cstate="print">
            <a:extLst>
              <a:ext uri="{28A0092B-C50C-407E-A947-70E740481C1C}">
                <a14:useLocalDpi xmlns:a14="http://schemas.microsoft.com/office/drawing/2010/main" val="0"/>
              </a:ext>
            </a:extLst>
          </a:blip>
          <a:stretch>
            <a:fillRect/>
          </a:stretch>
        </p:blipFill>
        <p:spPr>
          <a:xfrm>
            <a:off x="948284" y="2760718"/>
            <a:ext cx="1106853" cy="863954"/>
          </a:xfrm>
          <a:prstGeom prst="rect">
            <a:avLst/>
          </a:prstGeom>
        </p:spPr>
      </p:pic>
      <p:sp>
        <p:nvSpPr>
          <p:cNvPr id="20" name="Text Box 2"/>
          <p:cNvSpPr txBox="1">
            <a:spLocks noChangeArrowheads="1"/>
          </p:cNvSpPr>
          <p:nvPr/>
        </p:nvSpPr>
        <p:spPr bwMode="auto">
          <a:xfrm>
            <a:off x="364062" y="3854943"/>
            <a:ext cx="4046573" cy="275919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0"/>
              </a:spcAft>
            </a:pPr>
            <a:r>
              <a:rPr lang="en-GB" sz="900" b="1" dirty="0">
                <a:effectLst/>
                <a:latin typeface="Sassoon Primary" pitchFamily="50" charset="0"/>
                <a:ea typeface="Calibri" panose="020F0502020204030204" pitchFamily="34" charset="0"/>
                <a:cs typeface="Arial" panose="020B0604020202020204" pitchFamily="34" charset="0"/>
              </a:rPr>
              <a:t>Expressive Arts and Design</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b="1" i="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As part of our theme lessons we will be creating self-portraits using a range of materials. The children will closely observe the features of their face and learn how to draw their own face thinking about where they place the features and the sizes, shapes and colours that they need. The children will also learn how to draw their body and then a picture of their family.</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The children will also create representations of themselves and their families using our loose parts area and other creative resources e.g. collage and paint.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We will learn to sing songs related to our classroom routines; ‘Good morning song’, ‘Home time song’ and ‘Tidy up’ song.</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As part of our music lessons we will learn to sing some simple songs. We will play games that will help us to begin to learn how to keep the beat and make high and low sounds.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We will use our home corner role play area to take on different roles and create a storyline within our play.</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1200" i="1"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Text Box 2"/>
          <p:cNvSpPr txBox="1">
            <a:spLocks noChangeArrowheads="1"/>
          </p:cNvSpPr>
          <p:nvPr/>
        </p:nvSpPr>
        <p:spPr bwMode="auto">
          <a:xfrm>
            <a:off x="4492117" y="3854942"/>
            <a:ext cx="3550600" cy="275919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0"/>
              </a:spcAft>
            </a:pPr>
            <a:r>
              <a:rPr lang="en-GB" sz="900" b="1" dirty="0">
                <a:effectLst/>
                <a:latin typeface="Sassoon Primary" pitchFamily="50" charset="0"/>
                <a:ea typeface="Calibri" panose="020F0502020204030204" pitchFamily="34" charset="0"/>
                <a:cs typeface="Arial" panose="020B0604020202020204" pitchFamily="34" charset="0"/>
              </a:rPr>
              <a:t>Understanding the world</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900" b="1" i="1" dirty="0">
                <a:effectLst/>
                <a:latin typeface="Sassoon Primary" pitchFamily="50" charset="0"/>
                <a:ea typeface="Calibri" panose="020F0502020204030204" pitchFamily="34" charset="0"/>
                <a:cs typeface="Arial" panose="020B0604020202020204" pitchFamily="34"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In our theme lessons we will talk about our family members and people who are special to use. The children will talk about how they have grown and changed over time, ordering pictures from baby to toddler to now. This will support them to develop their understanding of different periods of time and develop their vocabulary of time using; past and present, first, next and then.</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We will explore and observe the changes to our environment and begin to spot signs of Autumn in our school grounds.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dirty="0">
                <a:effectLst/>
                <a:latin typeface="Sassoon Primary" pitchFamily="50" charset="0"/>
                <a:ea typeface="Calibri" panose="020F0502020204030204" pitchFamily="34" charset="0"/>
                <a:cs typeface="Arial" panose="020B0604020202020204" pitchFamily="34" charset="0"/>
              </a:rPr>
              <a:t>During our RE lessons we will be looking at special times and celebrations. Throughout the half term, children will identify and discuss different special times they celebrate as a family and talk about some features and symbols of these celebrations. We will listen to our friends when they talk about their celebrations and we will begin to understand that we don’t all celebrate the same special times.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200"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spcAft>
                <a:spcPts val="0"/>
              </a:spcAft>
            </a:pPr>
            <a:r>
              <a:rPr lang="en-GB" sz="1100" i="1"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978443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1122</Words>
  <Application>Microsoft Office PowerPoint</Application>
  <PresentationFormat>Widescreen</PresentationFormat>
  <Paragraphs>48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Sassoon Primary</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 Nagy</dc:creator>
  <cp:lastModifiedBy>G Nagy</cp:lastModifiedBy>
  <cp:revision>2</cp:revision>
  <dcterms:created xsi:type="dcterms:W3CDTF">2023-09-07T14:08:24Z</dcterms:created>
  <dcterms:modified xsi:type="dcterms:W3CDTF">2023-09-07T14:12:43Z</dcterms:modified>
</cp:coreProperties>
</file>