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93741" autoAdjust="0"/>
  </p:normalViewPr>
  <p:slideViewPr>
    <p:cSldViewPr snapToGrid="0">
      <p:cViewPr varScale="1">
        <p:scale>
          <a:sx n="104" d="100"/>
          <a:sy n="104" d="100"/>
        </p:scale>
        <p:origin x="87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11308F-98C1-4278-93B3-66C361A60E17}" type="datetimeFigureOut">
              <a:rPr lang="en-GB" smtClean="0"/>
              <a:t>24/05/2024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815463-415C-42A3-915B-28C74FC822DE}" type="slidenum">
              <a:rPr lang="en-GB" smtClean="0"/>
              <a:t>‹#›</a:t>
            </a:fld>
            <a:endParaRPr lang="en-GB"/>
          </a:p>
        </p:txBody>
      </p:sp>
    </p:spTree>
    <p:extLst>
      <p:ext uri="{BB962C8B-B14F-4D97-AF65-F5344CB8AC3E}">
        <p14:creationId xmlns:p14="http://schemas.microsoft.com/office/powerpoint/2010/main" val="2827270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B815463-415C-42A3-915B-28C74FC822DE}" type="slidenum">
              <a:rPr lang="en-GB" smtClean="0"/>
              <a:t>1</a:t>
            </a:fld>
            <a:endParaRPr lang="en-GB"/>
          </a:p>
        </p:txBody>
      </p:sp>
    </p:spTree>
    <p:extLst>
      <p:ext uri="{BB962C8B-B14F-4D97-AF65-F5344CB8AC3E}">
        <p14:creationId xmlns:p14="http://schemas.microsoft.com/office/powerpoint/2010/main" val="2927663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76262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2811848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6FF77C-E357-4DAE-BDF7-88548DD5214A}"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1550595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6FF77C-E357-4DAE-BDF7-88548DD5214A}"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1557423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6FF77C-E357-4DAE-BDF7-88548DD5214A}" type="datetimeFigureOut">
              <a:rPr lang="en-GB" smtClean="0"/>
              <a:t>24/05/2024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215679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6FF77C-E357-4DAE-BDF7-88548DD5214A}" type="datetimeFigureOut">
              <a:rPr lang="en-GB" smtClean="0"/>
              <a:t>24/05/2024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642992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6FF77C-E357-4DAE-BDF7-88548DD5214A}" type="datetimeFigureOut">
              <a:rPr lang="en-GB" smtClean="0"/>
              <a:t>24/05/2024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19516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6FF77C-E357-4DAE-BDF7-88548DD5214A}"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60302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6FF77C-E357-4DAE-BDF7-88548DD5214A}"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49526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2527156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807159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6FF77C-E357-4DAE-BDF7-88548DD5214A}" type="datetimeFigureOut">
              <a:rPr lang="en-GB" smtClean="0"/>
              <a:t>24/05/2024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58D283-512C-4404-BAA4-A9F24CC382CA}" type="slidenum">
              <a:rPr lang="en-GB" smtClean="0"/>
              <a:t>‹#›</a:t>
            </a:fld>
            <a:endParaRPr lang="en-GB"/>
          </a:p>
        </p:txBody>
      </p:sp>
    </p:spTree>
    <p:extLst>
      <p:ext uri="{BB962C8B-B14F-4D97-AF65-F5344CB8AC3E}">
        <p14:creationId xmlns:p14="http://schemas.microsoft.com/office/powerpoint/2010/main" val="33950832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574415" y="317958"/>
            <a:ext cx="2363570" cy="2585323"/>
          </a:xfrm>
          <a:prstGeom prst="rect">
            <a:avLst/>
          </a:prstGeom>
          <a:ln>
            <a:solidFill>
              <a:schemeClr val="tx1"/>
            </a:solidFill>
          </a:ln>
        </p:spPr>
        <p:txBody>
          <a:bodyPr wrap="square">
            <a:spAutoFit/>
          </a:bodyPr>
          <a:lstStyle/>
          <a:p>
            <a:pPr algn="ctr"/>
            <a:r>
              <a:rPr lang="en-GB" sz="900" b="1" dirty="0">
                <a:latin typeface="Sassoon Primary" pitchFamily="50" charset="0"/>
              </a:rPr>
              <a:t>Personal, Social and Emotional Development</a:t>
            </a:r>
          </a:p>
          <a:p>
            <a:pPr algn="ctr"/>
            <a:endParaRPr lang="en-GB" sz="900" b="1" dirty="0">
              <a:latin typeface="Sassoon Primary" pitchFamily="50" charset="0"/>
            </a:endParaRPr>
          </a:p>
          <a:p>
            <a:pPr algn="ctr"/>
            <a:r>
              <a:rPr lang="en-GB" sz="900" dirty="0">
                <a:latin typeface="Sassoon Primary" pitchFamily="50" charset="0"/>
              </a:rPr>
              <a:t>In our PSED lessons this half term we will build on our knowledge of ‘Health &amp; Well-Being’ and how this supports us to grow and change. We will talk about changes that have happened in our lives and the changes that are coming up as we finish our year in Reception. We will identify our feelings in relation to changes and discuss ways that we can help ourselves and  each other to feel good. </a:t>
            </a:r>
          </a:p>
          <a:p>
            <a:pPr algn="ctr"/>
            <a:r>
              <a:rPr lang="en-GB" sz="900" dirty="0">
                <a:latin typeface="Sassoon Primary" pitchFamily="50" charset="0"/>
              </a:rPr>
              <a:t>Through stories. we will learn how to keep ourselves safe when we are out with our grown ups and when we come into contact with a stranger.</a:t>
            </a:r>
          </a:p>
        </p:txBody>
      </p:sp>
      <p:sp>
        <p:nvSpPr>
          <p:cNvPr id="6" name="Rectangle 5"/>
          <p:cNvSpPr/>
          <p:nvPr/>
        </p:nvSpPr>
        <p:spPr>
          <a:xfrm>
            <a:off x="2904531" y="3716785"/>
            <a:ext cx="4053774" cy="2723823"/>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Understanding the world</a:t>
            </a:r>
          </a:p>
          <a:p>
            <a:pPr algn="ctr">
              <a:spcAft>
                <a:spcPts val="0"/>
              </a:spcAft>
            </a:pPr>
            <a:endParaRPr lang="en-GB" sz="900" b="1" dirty="0">
              <a:latin typeface="Sassoon Primary" pitchFamily="50" charset="0"/>
              <a:ea typeface="Calibri" panose="020F0502020204030204" pitchFamily="34" charset="0"/>
              <a:cs typeface="Times New Roman" panose="02020603050405020304" pitchFamily="18" charset="0"/>
            </a:endParaRPr>
          </a:p>
          <a:p>
            <a:pPr algn="ctr"/>
            <a:r>
              <a:rPr lang="en-GB" sz="900" dirty="0">
                <a:latin typeface="Sassoon Primary" pitchFamily="50" charset="0"/>
                <a:ea typeface="Calibri" panose="020F0502020204030204" pitchFamily="34" charset="0"/>
                <a:cs typeface="Times New Roman" panose="02020603050405020304" pitchFamily="18" charset="0"/>
              </a:rPr>
              <a:t>Through our theme learning, we will learn about The Jungle. Through photographs, books, video clips and maps we will learn about which countries have jungles and what we would see in a jungle. We will compare the jungle with the city, discussing the weather, environment and vegetation. We will learn about life in the jungle and make comparisons between life in the jungle and life in the city. We will learn about the different animals that live in the jungle and will visit Blackpool Zoo to see the animals with our own eyes! We will make observational drawings of the animals we see.</a:t>
            </a:r>
          </a:p>
          <a:p>
            <a:pPr algn="ctr"/>
            <a:r>
              <a:rPr lang="en-GB" sz="900" dirty="0">
                <a:effectLst/>
                <a:latin typeface="Sassoon Primary" pitchFamily="50" charset="0"/>
                <a:ea typeface="Calibri" panose="020F0502020204030204" pitchFamily="34" charset="0"/>
                <a:cs typeface="Times New Roman" panose="02020603050405020304" pitchFamily="18" charset="0"/>
              </a:rPr>
              <a:t>We will continue to observe seasonal changes in our environment, noticing the signs of Summer and making observational drawings of the trees on our playground and plants around the school. </a:t>
            </a:r>
          </a:p>
          <a:p>
            <a:pPr algn="ctr"/>
            <a:r>
              <a:rPr lang="en-GB" sz="900" dirty="0">
                <a:latin typeface="Sassoon Primary" pitchFamily="50" charset="0"/>
                <a:ea typeface="Calibri" panose="020F0502020204030204" pitchFamily="34" charset="0"/>
                <a:cs typeface="Arial" panose="020B0604020202020204" pitchFamily="34" charset="0"/>
              </a:rPr>
              <a:t>In our RE lessons this half term we will learn about ‘Special Places’. We will use photographs and video’s to learn about the Church, the Mosque and the </a:t>
            </a:r>
            <a:r>
              <a:rPr lang="en-GB" sz="900" dirty="0" err="1">
                <a:latin typeface="Sassoon Primary" pitchFamily="50" charset="0"/>
                <a:ea typeface="Calibri" panose="020F0502020204030204" pitchFamily="34" charset="0"/>
                <a:cs typeface="Arial" panose="020B0604020202020204" pitchFamily="34" charset="0"/>
              </a:rPr>
              <a:t>Mandir</a:t>
            </a:r>
            <a:r>
              <a:rPr lang="en-GB" sz="900" dirty="0">
                <a:latin typeface="Sassoon Primary" pitchFamily="50" charset="0"/>
                <a:ea typeface="Calibri" panose="020F0502020204030204" pitchFamily="34" charset="0"/>
                <a:cs typeface="Arial" panose="020B0604020202020204" pitchFamily="34" charset="0"/>
              </a:rPr>
              <a:t> and why they are important for members of our school and local community. We will visit a local Mosque and learn about what happens when Muslims visit the Mosque.</a:t>
            </a:r>
            <a:endParaRPr lang="en-GB" sz="900" dirty="0">
              <a:effectLst/>
              <a:latin typeface="Sassoon Primary" pitchFamily="50" charset="0"/>
              <a:ea typeface="Calibri" panose="020F0502020204030204" pitchFamily="34" charset="0"/>
              <a:cs typeface="Times New Roman" panose="02020603050405020304" pitchFamily="18" charset="0"/>
            </a:endParaRPr>
          </a:p>
        </p:txBody>
      </p:sp>
      <p:sp>
        <p:nvSpPr>
          <p:cNvPr id="7" name="Rectangle 6"/>
          <p:cNvSpPr/>
          <p:nvPr/>
        </p:nvSpPr>
        <p:spPr>
          <a:xfrm>
            <a:off x="7057080" y="3644825"/>
            <a:ext cx="4832295" cy="3000821"/>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Expressive Arts and Design</a:t>
            </a:r>
          </a:p>
          <a:p>
            <a:pPr algn="ctr">
              <a:spcAft>
                <a:spcPts val="0"/>
              </a:spcAft>
            </a:pPr>
            <a:endParaRPr lang="en-GB" sz="900" b="1" dirty="0">
              <a:effectLst/>
              <a:latin typeface="Sassoon Primary" pitchFamily="50" charset="0"/>
              <a:ea typeface="Calibri" panose="020F0502020204030204" pitchFamily="34" charset="0"/>
              <a:cs typeface="Times New Roman" panose="02020603050405020304" pitchFamily="18" charset="0"/>
            </a:endParaRPr>
          </a:p>
          <a:p>
            <a:pPr algn="ctr"/>
            <a:r>
              <a:rPr lang="en-GB" sz="900" dirty="0">
                <a:latin typeface="Sassoon Primary" pitchFamily="50" charset="0"/>
                <a:ea typeface="Calibri" panose="020F0502020204030204" pitchFamily="34" charset="0"/>
                <a:cs typeface="Times New Roman" panose="02020603050405020304" pitchFamily="18" charset="0"/>
              </a:rPr>
              <a:t>This half term we will learn about the sculptor Barbara Reid and discuss her work through looking at photographs. We will choose our own jungle animal to make a sculpture of, and plan how we will make it through drawing a design. We will learn different techniques that we can use to sculpt playdough and use these skills to make our own sculptures. We will develop our evaluation skills by talking about how we made our sculptures, the techniques that we used and what we like about them. </a:t>
            </a:r>
          </a:p>
          <a:p>
            <a:pPr algn="ctr"/>
            <a:r>
              <a:rPr lang="en-GB" sz="900" dirty="0">
                <a:latin typeface="Sassoon Primary" pitchFamily="50" charset="0"/>
                <a:ea typeface="Calibri" panose="020F0502020204030204" pitchFamily="34" charset="0"/>
                <a:cs typeface="Times New Roman" panose="02020603050405020304" pitchFamily="18" charset="0"/>
              </a:rPr>
              <a:t>We will also learn how to sculpt with paper using the technique of paper rolling to make a jungle tree.</a:t>
            </a:r>
          </a:p>
          <a:p>
            <a:pPr algn="ctr"/>
            <a:r>
              <a:rPr lang="en-GB" sz="900" dirty="0">
                <a:latin typeface="Sassoon Primary" pitchFamily="50" charset="0"/>
                <a:ea typeface="Calibri" panose="020F0502020204030204" pitchFamily="34" charset="0"/>
                <a:cs typeface="Times New Roman" panose="02020603050405020304" pitchFamily="18" charset="0"/>
              </a:rPr>
              <a:t>We will use the </a:t>
            </a:r>
            <a:r>
              <a:rPr lang="en-GB" sz="900" dirty="0" err="1">
                <a:latin typeface="Sassoon Primary" pitchFamily="50" charset="0"/>
                <a:ea typeface="Calibri" panose="020F0502020204030204" pitchFamily="34" charset="0"/>
                <a:cs typeface="Times New Roman" panose="02020603050405020304" pitchFamily="18" charset="0"/>
              </a:rPr>
              <a:t>Ipad’s</a:t>
            </a:r>
            <a:r>
              <a:rPr lang="en-GB" sz="900" dirty="0">
                <a:latin typeface="Sassoon Primary" pitchFamily="50" charset="0"/>
                <a:ea typeface="Calibri" panose="020F0502020204030204" pitchFamily="34" charset="0"/>
                <a:cs typeface="Times New Roman" panose="02020603050405020304" pitchFamily="18" charset="0"/>
              </a:rPr>
              <a:t> to make digital pictures of Jungle animals. We will learn how to change our pen colour and size and how to draw the shapes we need. </a:t>
            </a:r>
          </a:p>
          <a:p>
            <a:pPr algn="ctr"/>
            <a:r>
              <a:rPr lang="en-GB" sz="900" dirty="0">
                <a:latin typeface="Sassoon Primary" pitchFamily="50" charset="0"/>
                <a:ea typeface="Calibri" panose="020F0502020204030204" pitchFamily="34" charset="0"/>
                <a:cs typeface="Times New Roman" panose="02020603050405020304" pitchFamily="18" charset="0"/>
              </a:rPr>
              <a:t>In our class creative area we will explore and develop our skills in using drawing, painting and collage to make our own creations linked to our themed learning ‘The Jungle’. We will engage in role play and create narratives in our role play and small world areas. </a:t>
            </a:r>
            <a:r>
              <a:rPr lang="en-GB" sz="900" dirty="0">
                <a:latin typeface="Sassoon Primary" pitchFamily="50" charset="0"/>
                <a:ea typeface="Calibri" panose="020F0502020204030204" pitchFamily="34" charset="0"/>
                <a:cs typeface="Arial" panose="020B0604020202020204" pitchFamily="34" charset="0"/>
              </a:rPr>
              <a:t>As part of our music lessons we will learn to sing some simple songs and use actions to accompany them. We will listen and respond to music each week, creating our own movements and discussing how the music makes us feel. We will play games that help us to keep the beat using body percussion and instruments and we will make high and low sounds with our voices and with instruments. We will use the glockenspiels to begin to play single notes to a familiar song.</a:t>
            </a:r>
            <a:r>
              <a:rPr lang="en-GB" sz="900" b="1" i="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p:txBody>
      </p:sp>
      <p:pic>
        <p:nvPicPr>
          <p:cNvPr id="8" name="Picture 7" descr="A picture containing text&#10;&#10;Description automatically generated"/>
          <p:cNvPicPr/>
          <p:nvPr/>
        </p:nvPicPr>
        <p:blipFill>
          <a:blip r:embed="rId3" cstate="print">
            <a:extLst>
              <a:ext uri="{28A0092B-C50C-407E-A947-70E740481C1C}">
                <a14:useLocalDpi xmlns:a14="http://schemas.microsoft.com/office/drawing/2010/main" val="0"/>
              </a:ext>
            </a:extLst>
          </a:blip>
          <a:stretch>
            <a:fillRect/>
          </a:stretch>
        </p:blipFill>
        <p:spPr>
          <a:xfrm>
            <a:off x="3357168" y="2984464"/>
            <a:ext cx="703664" cy="594482"/>
          </a:xfrm>
          <a:prstGeom prst="rect">
            <a:avLst/>
          </a:prstGeom>
        </p:spPr>
      </p:pic>
      <p:sp>
        <p:nvSpPr>
          <p:cNvPr id="9" name="Text Box 2"/>
          <p:cNvSpPr txBox="1">
            <a:spLocks noChangeArrowheads="1"/>
          </p:cNvSpPr>
          <p:nvPr/>
        </p:nvSpPr>
        <p:spPr bwMode="auto">
          <a:xfrm>
            <a:off x="4324350" y="2984464"/>
            <a:ext cx="2986258" cy="60827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100" b="1" dirty="0">
                <a:effectLst/>
                <a:latin typeface="Sassoon Primary" pitchFamily="50" charset="0"/>
                <a:ea typeface="Calibri" panose="020F0502020204030204" pitchFamily="34" charset="0"/>
                <a:cs typeface="Times New Roman" panose="02020603050405020304" pitchFamily="18" charset="0"/>
              </a:rPr>
              <a:t>EYFS Theme: </a:t>
            </a:r>
            <a:r>
              <a:rPr lang="en-GB" sz="1100" b="1" dirty="0">
                <a:latin typeface="Sassoon Primary" pitchFamily="50" charset="0"/>
                <a:ea typeface="Calibri" panose="020F0502020204030204" pitchFamily="34" charset="0"/>
                <a:cs typeface="Times New Roman" panose="02020603050405020304" pitchFamily="18" charset="0"/>
              </a:rPr>
              <a:t>The Jungle</a:t>
            </a:r>
            <a:endParaRPr lang="en-GB" sz="1100" dirty="0">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b="1" dirty="0">
                <a:effectLst/>
                <a:latin typeface="Sassoon Primary" pitchFamily="50" charset="0"/>
                <a:ea typeface="Calibri" panose="020F0502020204030204" pitchFamily="34" charset="0"/>
                <a:cs typeface="Times New Roman" panose="02020603050405020304" pitchFamily="18" charset="0"/>
              </a:rPr>
              <a:t>Summer 2</a:t>
            </a:r>
            <a:endParaRPr lang="en-GB" sz="1100" dirty="0">
              <a:effectLst/>
              <a:latin typeface="Sassoon Primary" pitchFamily="50" charset="0"/>
              <a:ea typeface="Calibri" panose="020F0502020204030204" pitchFamily="34" charset="0"/>
              <a:cs typeface="Times New Roman" panose="02020603050405020304" pitchFamily="18" charset="0"/>
            </a:endParaRPr>
          </a:p>
        </p:txBody>
      </p:sp>
      <p:sp>
        <p:nvSpPr>
          <p:cNvPr id="10" name="Text Box 2"/>
          <p:cNvSpPr txBox="1">
            <a:spLocks noChangeArrowheads="1"/>
          </p:cNvSpPr>
          <p:nvPr/>
        </p:nvSpPr>
        <p:spPr bwMode="auto">
          <a:xfrm>
            <a:off x="7574126" y="2955370"/>
            <a:ext cx="4315249" cy="65650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pPr>
            <a:r>
              <a:rPr lang="en-GB" sz="1000" b="1" dirty="0">
                <a:effectLst/>
                <a:latin typeface="Sassoon Primary" pitchFamily="50" charset="0"/>
                <a:ea typeface="Calibri" panose="020F0502020204030204" pitchFamily="34" charset="0"/>
                <a:cs typeface="Times New Roman" panose="02020603050405020304" pitchFamily="18" charset="0"/>
              </a:rPr>
              <a:t>Trips/ Visits</a:t>
            </a:r>
            <a:endParaRPr lang="en-GB" sz="1000" dirty="0">
              <a:effectLst/>
              <a:latin typeface="Sassoon Primary" pitchFamily="50" charset="0"/>
              <a:ea typeface="Calibri" panose="020F0502020204030204" pitchFamily="34" charset="0"/>
              <a:cs typeface="Times New Roman" panose="02020603050405020304" pitchFamily="18" charset="0"/>
            </a:endParaRPr>
          </a:p>
          <a:p>
            <a:pPr algn="ctr">
              <a:lnSpc>
                <a:spcPct val="107000"/>
              </a:lnSpc>
            </a:pPr>
            <a:r>
              <a:rPr lang="en-GB" sz="1000" dirty="0">
                <a:latin typeface="Sassoon Primary" pitchFamily="50" charset="0"/>
                <a:ea typeface="Calibri" panose="020F0502020204030204" pitchFamily="34" charset="0"/>
                <a:cs typeface="Times New Roman" panose="02020603050405020304" pitchFamily="18" charset="0"/>
              </a:rPr>
              <a:t>Trip to the Zoo</a:t>
            </a:r>
          </a:p>
          <a:p>
            <a:pPr algn="ctr">
              <a:lnSpc>
                <a:spcPct val="107000"/>
              </a:lnSpc>
            </a:pPr>
            <a:r>
              <a:rPr lang="en-GB" sz="1000" dirty="0">
                <a:effectLst/>
                <a:latin typeface="Sassoon Primary" pitchFamily="50" charset="0"/>
                <a:ea typeface="Calibri" panose="020F0502020204030204" pitchFamily="34" charset="0"/>
                <a:cs typeface="Times New Roman" panose="02020603050405020304" pitchFamily="18" charset="0"/>
              </a:rPr>
              <a:t>Trip to the Mosque</a:t>
            </a:r>
          </a:p>
        </p:txBody>
      </p:sp>
      <p:sp>
        <p:nvSpPr>
          <p:cNvPr id="11" name="Rectangle 10"/>
          <p:cNvSpPr/>
          <p:nvPr/>
        </p:nvSpPr>
        <p:spPr>
          <a:xfrm>
            <a:off x="239486" y="298135"/>
            <a:ext cx="2702072" cy="3277820"/>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Communication and Language</a:t>
            </a:r>
          </a:p>
          <a:p>
            <a:pPr algn="ctr">
              <a:spcAft>
                <a:spcPts val="0"/>
              </a:spcAft>
            </a:pPr>
            <a:endParaRPr lang="en-GB" sz="900" b="1" dirty="0">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This half term we will learn new vocabulary about ‘The Jungle’. We will encourage communication and the use of new vocabulary through our Jungle vets role play area, small world scenes and through our indoor and outdoor enhanced provision. In our theme lessons we will discuss what we want to find out about and will develop our skills in asking questions to find out more about things that interest us. We will use past, present and future tenses to talk about our trip to the zoo.</a:t>
            </a: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In literacy lessons we will listen to, and discuss, stories, non-fiction texts and rhyming texts. We will talk about what we have read, encouraging the children to give their own explanations and use the new vocabulary that they have learnt. We will have story time at the end of every day, where the children will vote for the text that they would like us to read. This will include a range of fiction and non-fiction texts. </a:t>
            </a:r>
            <a:endParaRPr lang="en-GB" sz="900" dirty="0">
              <a:effectLst/>
              <a:latin typeface="Sassoon Primary" pitchFamily="50" charset="0"/>
              <a:ea typeface="Calibri" panose="020F0502020204030204" pitchFamily="34" charset="0"/>
              <a:cs typeface="Times New Roman" panose="02020603050405020304" pitchFamily="18" charset="0"/>
            </a:endParaRPr>
          </a:p>
        </p:txBody>
      </p:sp>
      <p:sp>
        <p:nvSpPr>
          <p:cNvPr id="12" name="Rectangle 11"/>
          <p:cNvSpPr/>
          <p:nvPr/>
        </p:nvSpPr>
        <p:spPr>
          <a:xfrm>
            <a:off x="2999437" y="317958"/>
            <a:ext cx="3511839" cy="2585323"/>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Physical Development</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solidFill>
                  <a:srgbClr val="FF0000"/>
                </a:solidFill>
                <a:latin typeface="Sassoon Primary" pitchFamily="50" charset="0"/>
                <a:ea typeface="Calibri" panose="020F0502020204030204" pitchFamily="34" charset="0"/>
                <a:cs typeface="Times New Roman" panose="02020603050405020304" pitchFamily="18" charset="0"/>
              </a:rPr>
              <a:t> </a:t>
            </a:r>
            <a:endParaRPr lang="en-GB" sz="900" dirty="0">
              <a:solidFill>
                <a:srgbClr val="FF0000"/>
              </a:solidFill>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In our PE sessions this half term we will develop our gross motor skills by working on our fundamental movement skills of running, jumping, throwing, catching and hopping. We will develop our skills in travelling in different ways, including rolling with our bodies. We will also take part in some climbing activities in our PE lessons to develop our balance and co-ordination as well as our confidence in climbing. </a:t>
            </a: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To develop our fine motor skills this half term we will have daily handwriting sessions which will help us to form our letters correctly. </a:t>
            </a: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We will have daily access to our outdoor area which has a wide range of opportunities to develop both gross motor and fine motor skills. Each classroom has a funky fingers area which focusses on developing children’s fine motor skills. In addition there are a range of mark making tools within the writing and creative areas of the classrooms</a:t>
            </a:r>
            <a:r>
              <a:rPr lang="en-GB" sz="900" dirty="0">
                <a:latin typeface="Sassoon Primary" pitchFamily="50" charset="0"/>
                <a:ea typeface="Calibri" panose="020F0502020204030204" pitchFamily="34" charset="0"/>
                <a:cs typeface="Times New Roman" panose="02020603050405020304" pitchFamily="18" charset="0"/>
              </a:rPr>
              <a:t>.</a:t>
            </a:r>
          </a:p>
        </p:txBody>
      </p:sp>
      <p:sp>
        <p:nvSpPr>
          <p:cNvPr id="13" name="Rectangle 12"/>
          <p:cNvSpPr/>
          <p:nvPr/>
        </p:nvSpPr>
        <p:spPr>
          <a:xfrm>
            <a:off x="246018" y="3757227"/>
            <a:ext cx="2595374" cy="2888419"/>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Mathematics</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i="1" dirty="0">
                <a:solidFill>
                  <a:srgbClr val="FF0000"/>
                </a:solidFill>
                <a:latin typeface="Sassoon Primary" pitchFamily="50" charset="0"/>
                <a:ea typeface="Calibri" panose="020F0502020204030204" pitchFamily="34" charset="0"/>
                <a:cs typeface="Times New Roman" panose="02020603050405020304" pitchFamily="18" charset="0"/>
              </a:rPr>
              <a:t> </a:t>
            </a:r>
            <a:endParaRPr lang="en-GB" sz="900" dirty="0">
              <a:solidFill>
                <a:srgbClr val="FF0000"/>
              </a:solidFill>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latin typeface="Sassoon Primary" pitchFamily="50" charset="0"/>
                <a:ea typeface="Calibri" panose="020F0502020204030204" pitchFamily="34" charset="0"/>
                <a:cs typeface="Times New Roman" panose="02020603050405020304" pitchFamily="18" charset="0"/>
              </a:rPr>
              <a:t>This half term we will continue to build on our number skills. We will continue to develop our skills in recognising quantities to 6, without needing to count. We call this </a:t>
            </a:r>
            <a:r>
              <a:rPr lang="en-GB" sz="900" dirty="0" err="1">
                <a:latin typeface="Sassoon Primary" pitchFamily="50" charset="0"/>
                <a:ea typeface="Calibri" panose="020F0502020204030204" pitchFamily="34" charset="0"/>
                <a:cs typeface="Times New Roman" panose="02020603050405020304" pitchFamily="18" charset="0"/>
              </a:rPr>
              <a:t>subitising</a:t>
            </a:r>
            <a:r>
              <a:rPr lang="en-GB" sz="900" dirty="0">
                <a:latin typeface="Sassoon Primary" pitchFamily="50" charset="0"/>
                <a:ea typeface="Calibri" panose="020F0502020204030204" pitchFamily="34" charset="0"/>
                <a:cs typeface="Times New Roman" panose="02020603050405020304" pitchFamily="18" charset="0"/>
              </a:rPr>
              <a:t>. We will continue to develop our counting skills to count larger quantities of objects and to join in with counting beyond 20. We will continue to explore the composition of numbers through exploring and then remembering the pairs of number that go together to make other numbers. We will compare quantities of objects using the language of more, fewer and equal to. We will understand the one more and one less relationship between adjacent numbers and be able to identify the number that is one more or one less than a given number to 10.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angle 13"/>
          <p:cNvSpPr/>
          <p:nvPr/>
        </p:nvSpPr>
        <p:spPr>
          <a:xfrm>
            <a:off x="9001124" y="301678"/>
            <a:ext cx="2888251" cy="2585323"/>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Literacy</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In our literacy lessons we will listen to and discuss a range of Fiction and Non-Fiction texts linked to our theme ‘The Jungle’. We will join in with story telling by identifying and joining in with repeated refrains and patterned language in stories and using our own words to retell a story through a sequence of pictures. We will continue to develop our phonic knowledge by learning the phase 3 digraphs. We will develop our skills in blending and segmenting, with these sounds, to support our reading and writing. We will use our knowledge of phonics to write words and sentences to create a class book based on a familiar story with patterned language. We will write short descriptions </a:t>
            </a:r>
            <a:r>
              <a:rPr lang="en-GB" sz="900">
                <a:latin typeface="Sassoon Primary" pitchFamily="50" charset="0"/>
                <a:ea typeface="Calibri" panose="020F0502020204030204" pitchFamily="34" charset="0"/>
                <a:cs typeface="Times New Roman" panose="02020603050405020304" pitchFamily="18" charset="0"/>
              </a:rPr>
              <a:t>and recounts in </a:t>
            </a:r>
            <a:r>
              <a:rPr lang="en-GB" sz="900" dirty="0">
                <a:latin typeface="Sassoon Primary" pitchFamily="50" charset="0"/>
                <a:ea typeface="Calibri" panose="020F0502020204030204" pitchFamily="34" charset="0"/>
                <a:cs typeface="Times New Roman" panose="02020603050405020304" pitchFamily="18" charset="0"/>
              </a:rPr>
              <a:t>our supported writing sessions. </a:t>
            </a:r>
          </a:p>
        </p:txBody>
      </p:sp>
      <p:sp>
        <p:nvSpPr>
          <p:cNvPr id="15" name="Rectangle 14"/>
          <p:cNvSpPr/>
          <p:nvPr/>
        </p:nvSpPr>
        <p:spPr>
          <a:xfrm>
            <a:off x="169817" y="169817"/>
            <a:ext cx="11782697" cy="651836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30422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396</TotalTime>
  <Words>1261</Words>
  <Application>Microsoft Office PowerPoint</Application>
  <PresentationFormat>Widescreen</PresentationFormat>
  <Paragraphs>36</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 Primary</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 Nagy</dc:creator>
  <cp:lastModifiedBy>G Nagy</cp:lastModifiedBy>
  <cp:revision>38</cp:revision>
  <dcterms:created xsi:type="dcterms:W3CDTF">2023-10-10T07:23:14Z</dcterms:created>
  <dcterms:modified xsi:type="dcterms:W3CDTF">2024-05-24T07:13:40Z</dcterms:modified>
</cp:coreProperties>
</file>