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3" autoAdjust="0"/>
    <p:restoredTop sz="93741" autoAdjust="0"/>
  </p:normalViewPr>
  <p:slideViewPr>
    <p:cSldViewPr snapToGrid="0">
      <p:cViewPr>
        <p:scale>
          <a:sx n="100" d="100"/>
          <a:sy n="100" d="100"/>
        </p:scale>
        <p:origin x="-9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11308F-98C1-4278-93B3-66C361A60E17}" type="datetimeFigureOut">
              <a:rPr lang="en-GB" smtClean="0"/>
              <a:t>01/02/2024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815463-415C-42A3-915B-28C74FC822DE}" type="slidenum">
              <a:rPr lang="en-GB" smtClean="0"/>
              <a:t>‹#›</a:t>
            </a:fld>
            <a:endParaRPr lang="en-GB"/>
          </a:p>
        </p:txBody>
      </p:sp>
    </p:spTree>
    <p:extLst>
      <p:ext uri="{BB962C8B-B14F-4D97-AF65-F5344CB8AC3E}">
        <p14:creationId xmlns:p14="http://schemas.microsoft.com/office/powerpoint/2010/main" val="28272709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B815463-415C-42A3-915B-28C74FC822DE}" type="slidenum">
              <a:rPr lang="en-GB" smtClean="0"/>
              <a:t>1</a:t>
            </a:fld>
            <a:endParaRPr lang="en-GB"/>
          </a:p>
        </p:txBody>
      </p:sp>
    </p:spTree>
    <p:extLst>
      <p:ext uri="{BB962C8B-B14F-4D97-AF65-F5344CB8AC3E}">
        <p14:creationId xmlns:p14="http://schemas.microsoft.com/office/powerpoint/2010/main" val="2927663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01/02/2024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9762629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01/02/2024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2811848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56FF77C-E357-4DAE-BDF7-88548DD5214A}" type="datetimeFigureOut">
              <a:rPr lang="en-GB" smtClean="0"/>
              <a:t>01/02/2024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1550595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56FF77C-E357-4DAE-BDF7-88548DD5214A}" type="datetimeFigureOut">
              <a:rPr lang="en-GB" smtClean="0"/>
              <a:t>01/02/2024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15574231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56FF77C-E357-4DAE-BDF7-88548DD5214A}" type="datetimeFigureOut">
              <a:rPr lang="en-GB" smtClean="0"/>
              <a:t>01/02/2024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32156795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56FF77C-E357-4DAE-BDF7-88548DD5214A}" type="datetimeFigureOut">
              <a:rPr lang="en-GB" smtClean="0"/>
              <a:t>01/02/2024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3642992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6FF77C-E357-4DAE-BDF7-88548DD5214A}" type="datetimeFigureOut">
              <a:rPr lang="en-GB" smtClean="0"/>
              <a:t>01/02/2024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919516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6FF77C-E357-4DAE-BDF7-88548DD5214A}" type="datetimeFigureOut">
              <a:rPr lang="en-GB" smtClean="0"/>
              <a:t>01/02/2024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603024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6FF77C-E357-4DAE-BDF7-88548DD5214A}" type="datetimeFigureOut">
              <a:rPr lang="en-GB" smtClean="0"/>
              <a:t>01/02/2024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949526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01/02/2024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2527156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01/02/2024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3807159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6FF77C-E357-4DAE-BDF7-88548DD5214A}" type="datetimeFigureOut">
              <a:rPr lang="en-GB" smtClean="0"/>
              <a:t>01/02/2024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58D283-512C-4404-BAA4-A9F24CC382CA}" type="slidenum">
              <a:rPr lang="en-GB" smtClean="0"/>
              <a:t>‹#›</a:t>
            </a:fld>
            <a:endParaRPr lang="en-GB"/>
          </a:p>
        </p:txBody>
      </p:sp>
    </p:spTree>
    <p:extLst>
      <p:ext uri="{BB962C8B-B14F-4D97-AF65-F5344CB8AC3E}">
        <p14:creationId xmlns:p14="http://schemas.microsoft.com/office/powerpoint/2010/main" val="33950832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586665" y="290636"/>
            <a:ext cx="2440448" cy="2308324"/>
          </a:xfrm>
          <a:prstGeom prst="rect">
            <a:avLst/>
          </a:prstGeom>
          <a:ln>
            <a:solidFill>
              <a:schemeClr val="tx1"/>
            </a:solidFill>
          </a:ln>
        </p:spPr>
        <p:txBody>
          <a:bodyPr wrap="square">
            <a:spAutoFit/>
          </a:bodyPr>
          <a:lstStyle/>
          <a:p>
            <a:pPr algn="ctr"/>
            <a:r>
              <a:rPr lang="en-GB" sz="900" b="1" dirty="0">
                <a:latin typeface="Sassoon Primary" pitchFamily="50" charset="0"/>
              </a:rPr>
              <a:t>Personal, Social and Emotional Development</a:t>
            </a:r>
          </a:p>
          <a:p>
            <a:pPr algn="ctr"/>
            <a:endParaRPr lang="en-GB" sz="900" b="1" dirty="0">
              <a:latin typeface="Sassoon Primary" pitchFamily="50" charset="0"/>
            </a:endParaRPr>
          </a:p>
          <a:p>
            <a:pPr algn="ctr"/>
            <a:r>
              <a:rPr lang="en-GB" sz="900" dirty="0">
                <a:latin typeface="Sassoon Primary" pitchFamily="50" charset="0"/>
              </a:rPr>
              <a:t>In our PSED lessons this half term we will be focussing on ‘Living in the wider world’. Through stories, short videos and discussions the children will learn about the uses of technology and how to keep themselves safe while using technology. The children will continue to learn how to identify and moderate their own feelings and recognise and understand the feelings of others through supported discussions and supported play in our continuous provision.</a:t>
            </a:r>
            <a:endParaRPr lang="en-GB" sz="900" b="1" dirty="0">
              <a:latin typeface="Sassoon Primary" pitchFamily="50" charset="0"/>
            </a:endParaRPr>
          </a:p>
          <a:p>
            <a:endParaRPr lang="en-GB" sz="900" dirty="0">
              <a:latin typeface="Sassoon Primary" pitchFamily="50" charset="0"/>
            </a:endParaRPr>
          </a:p>
        </p:txBody>
      </p:sp>
      <p:sp>
        <p:nvSpPr>
          <p:cNvPr id="6" name="Rectangle 5"/>
          <p:cNvSpPr/>
          <p:nvPr/>
        </p:nvSpPr>
        <p:spPr>
          <a:xfrm>
            <a:off x="3238321" y="3630503"/>
            <a:ext cx="4388194" cy="3030317"/>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Understanding the world</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i="1" dirty="0">
                <a:latin typeface="Sassoon Primary" pitchFamily="50" charset="0"/>
                <a:ea typeface="Calibri" panose="020F0502020204030204" pitchFamily="34" charset="0"/>
                <a:cs typeface="Times New Roman" panose="02020603050405020304" pitchFamily="18"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latin typeface="Sassoon Primary" pitchFamily="50" charset="0"/>
                <a:ea typeface="Calibri" panose="020F0502020204030204" pitchFamily="34" charset="0"/>
                <a:cs typeface="Times New Roman" panose="02020603050405020304" pitchFamily="18" charset="0"/>
              </a:rPr>
              <a:t>Through our theme learning, we will learn about where food, plants and animals come from. We will explore and talk about plants and make observational drawings of them. We will plant seeds and observe their growth, discussing the changes that we see. We will learn about the processes involved in making bread and butter and make our own bread and butter for our snack. We will learn about the lifecycle of a chicken and talk about the changes that we can see. We will look at pictures of farms in different countries and make comparisons between them. Through photographs, we will explore the differences between farm machinery now and in the past. In our outdoor provision we will continue to explore and observe the weather and discuss the seasonal changes that we can see and feel in our environment. </a:t>
            </a:r>
            <a:r>
              <a:rPr lang="en-GB" sz="900" dirty="0">
                <a:effectLst/>
                <a:latin typeface="Sassoon Primary" pitchFamily="50" charset="0"/>
                <a:ea typeface="Calibri" panose="020F0502020204030204" pitchFamily="34" charset="0"/>
                <a:cs typeface="Arial" panose="020B0604020202020204" pitchFamily="34" charset="0"/>
              </a:rPr>
              <a:t>During our RE lessons</a:t>
            </a:r>
            <a:r>
              <a:rPr lang="en-GB" sz="900" dirty="0">
                <a:latin typeface="Sassoon Primary" pitchFamily="50" charset="0"/>
                <a:ea typeface="Calibri" panose="020F0502020204030204" pitchFamily="34" charset="0"/>
                <a:cs typeface="Arial" panose="020B0604020202020204" pitchFamily="34" charset="0"/>
              </a:rPr>
              <a:t> we will continue to develop our knowledge and understanding of the similarities and differences between our own beliefs and those of our friends. This half term w</a:t>
            </a:r>
            <a:r>
              <a:rPr lang="en-GB" sz="900" dirty="0">
                <a:effectLst/>
                <a:latin typeface="Sassoon Primary" pitchFamily="50" charset="0"/>
                <a:ea typeface="Calibri" panose="020F0502020204030204" pitchFamily="34" charset="0"/>
                <a:cs typeface="Arial" panose="020B0604020202020204" pitchFamily="34" charset="0"/>
              </a:rPr>
              <a:t>e will continue to learn about special stories. We will </a:t>
            </a:r>
            <a:r>
              <a:rPr lang="en-GB" sz="900" dirty="0">
                <a:latin typeface="Sassoon Primary" pitchFamily="50" charset="0"/>
                <a:ea typeface="Calibri" panose="020F0502020204030204" pitchFamily="34" charset="0"/>
                <a:cs typeface="Arial" panose="020B0604020202020204" pitchFamily="34" charset="0"/>
              </a:rPr>
              <a:t>learn about the holy books that are sacred for different religious groups and we </a:t>
            </a:r>
            <a:r>
              <a:rPr lang="en-GB" sz="900" dirty="0">
                <a:effectLst/>
                <a:latin typeface="Sassoon Primary" pitchFamily="50" charset="0"/>
                <a:ea typeface="Calibri" panose="020F0502020204030204" pitchFamily="34" charset="0"/>
                <a:cs typeface="Arial" panose="020B0604020202020204" pitchFamily="34" charset="0"/>
              </a:rPr>
              <a:t>will read the story of </a:t>
            </a:r>
            <a:r>
              <a:rPr lang="en-GB" sz="900" b="0" i="0" dirty="0">
                <a:solidFill>
                  <a:srgbClr val="000000"/>
                </a:solidFill>
                <a:effectLst/>
                <a:latin typeface="Sassoon Primary" pitchFamily="50" charset="0"/>
              </a:rPr>
              <a:t>the first revelation of the Qur'an to Muhammad in the cave at Hira.</a:t>
            </a:r>
            <a:r>
              <a:rPr lang="en-GB" sz="900" dirty="0">
                <a:effectLst/>
                <a:latin typeface="Sassoon Primary" pitchFamily="50" charset="0"/>
                <a:ea typeface="Calibri" panose="020F0502020204030204" pitchFamily="34" charset="0"/>
                <a:cs typeface="Arial" panose="020B0604020202020204" pitchFamily="34" charset="0"/>
              </a:rPr>
              <a:t> </a:t>
            </a:r>
            <a:r>
              <a:rPr lang="en-GB" sz="900" dirty="0">
                <a:latin typeface="Sassoon Primary" pitchFamily="50" charset="0"/>
                <a:ea typeface="Calibri" panose="020F0502020204030204" pitchFamily="34" charset="0"/>
                <a:cs typeface="Arial" panose="020B0604020202020204" pitchFamily="34" charset="0"/>
              </a:rPr>
              <a:t>We will learn about Ramadan and the children will share their own understanding and experiences of Ramadan.</a:t>
            </a:r>
            <a:endParaRPr lang="en-GB" sz="900" dirty="0">
              <a:solidFill>
                <a:srgbClr val="FF0000"/>
              </a:solidFill>
              <a:effectLst/>
              <a:latin typeface="Sassoon Primary" pitchFamily="50" charset="0"/>
              <a:ea typeface="Calibri" panose="020F0502020204030204" pitchFamily="34" charset="0"/>
              <a:cs typeface="Times New Roman" panose="02020603050405020304" pitchFamily="18" charset="0"/>
            </a:endParaRPr>
          </a:p>
        </p:txBody>
      </p:sp>
      <p:sp>
        <p:nvSpPr>
          <p:cNvPr id="7" name="Rectangle 6"/>
          <p:cNvSpPr/>
          <p:nvPr/>
        </p:nvSpPr>
        <p:spPr>
          <a:xfrm>
            <a:off x="7733212" y="3391965"/>
            <a:ext cx="4179606" cy="3184783"/>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Expressive Arts and Design</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i="1" dirty="0">
                <a:latin typeface="Sassoon Primary" pitchFamily="50" charset="0"/>
                <a:ea typeface="Calibri" panose="020F0502020204030204" pitchFamily="34" charset="0"/>
                <a:cs typeface="Times New Roman" panose="02020603050405020304" pitchFamily="18"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latin typeface="Sassoon Primary" pitchFamily="50" charset="0"/>
                <a:ea typeface="Calibri" panose="020F0502020204030204" pitchFamily="34" charset="0"/>
                <a:cs typeface="Times New Roman" panose="02020603050405020304" pitchFamily="18" charset="0"/>
              </a:rPr>
              <a:t>This half term the children will learn how to use the </a:t>
            </a:r>
            <a:r>
              <a:rPr lang="en-GB" sz="900" dirty="0" err="1">
                <a:latin typeface="Sassoon Primary" pitchFamily="50" charset="0"/>
                <a:ea typeface="Calibri" panose="020F0502020204030204" pitchFamily="34" charset="0"/>
                <a:cs typeface="Times New Roman" panose="02020603050405020304" pitchFamily="18" charset="0"/>
              </a:rPr>
              <a:t>Ipads</a:t>
            </a:r>
            <a:r>
              <a:rPr lang="en-GB" sz="900" dirty="0">
                <a:latin typeface="Sassoon Primary" pitchFamily="50" charset="0"/>
                <a:ea typeface="Calibri" panose="020F0502020204030204" pitchFamily="34" charset="0"/>
                <a:cs typeface="Times New Roman" panose="02020603050405020304" pitchFamily="18" charset="0"/>
              </a:rPr>
              <a:t> to make pictures linked to our theme learning. We will focus on making shapes and changing the colour and size of the pen using the paint projects on </a:t>
            </a:r>
            <a:r>
              <a:rPr lang="en-GB" sz="900" dirty="0" err="1">
                <a:latin typeface="Sassoon Primary" pitchFamily="50" charset="0"/>
                <a:ea typeface="Calibri" panose="020F0502020204030204" pitchFamily="34" charset="0"/>
                <a:cs typeface="Times New Roman" panose="02020603050405020304" pitchFamily="18" charset="0"/>
              </a:rPr>
              <a:t>Purplemash</a:t>
            </a:r>
            <a:r>
              <a:rPr lang="en-GB" sz="900" dirty="0">
                <a:latin typeface="Sassoon Primary" pitchFamily="50" charset="0"/>
                <a:ea typeface="Calibri" panose="020F0502020204030204" pitchFamily="34" charset="0"/>
                <a:cs typeface="Times New Roman" panose="02020603050405020304" pitchFamily="18" charset="0"/>
              </a:rPr>
              <a:t>. We will learn about the Artist Giuseppe Arcimboldo and create group paintings in the style of Giuseppe Arcimboldo. We will develop our skills in holding paint brushes and using paint to paint shapes. The children will learn about primary and secondary colours and mix paints to make their own secondary colours to paint a picture of a vegetable. We will share and discuss each of the creations we make and talk about the processes involved in making them. In our class creative area the children will explore and develop their skills in using drawing, painting and collage to make their own creations linked to our themed learning ‘Where does it come from?’ We will engage in role play and create narratives in our </a:t>
            </a:r>
            <a:r>
              <a:rPr lang="en-GB" sz="900" dirty="0" smtClean="0">
                <a:latin typeface="Sassoon Primary" pitchFamily="50" charset="0"/>
                <a:ea typeface="Calibri" panose="020F0502020204030204" pitchFamily="34" charset="0"/>
                <a:cs typeface="Times New Roman" panose="02020603050405020304" pitchFamily="18" charset="0"/>
              </a:rPr>
              <a:t>role </a:t>
            </a:r>
            <a:r>
              <a:rPr lang="en-GB" sz="900" dirty="0">
                <a:latin typeface="Sassoon Primary" pitchFamily="50" charset="0"/>
                <a:ea typeface="Calibri" panose="020F0502020204030204" pitchFamily="34" charset="0"/>
                <a:cs typeface="Times New Roman" panose="02020603050405020304" pitchFamily="18" charset="0"/>
              </a:rPr>
              <a:t>play </a:t>
            </a:r>
            <a:r>
              <a:rPr lang="en-GB" sz="900" dirty="0" smtClean="0">
                <a:latin typeface="Sassoon Primary" pitchFamily="50" charset="0"/>
                <a:ea typeface="Calibri" panose="020F0502020204030204" pitchFamily="34" charset="0"/>
                <a:cs typeface="Times New Roman" panose="02020603050405020304" pitchFamily="18" charset="0"/>
              </a:rPr>
              <a:t>and small </a:t>
            </a:r>
            <a:r>
              <a:rPr lang="en-GB" sz="900" dirty="0">
                <a:latin typeface="Sassoon Primary" pitchFamily="50" charset="0"/>
                <a:ea typeface="Calibri" panose="020F0502020204030204" pitchFamily="34" charset="0"/>
                <a:cs typeface="Times New Roman" panose="02020603050405020304" pitchFamily="18" charset="0"/>
              </a:rPr>
              <a:t>world areas. </a:t>
            </a:r>
            <a:r>
              <a:rPr lang="en-GB" sz="900" dirty="0">
                <a:effectLst/>
                <a:latin typeface="Sassoon Primary" pitchFamily="50" charset="0"/>
                <a:ea typeface="Calibri" panose="020F0502020204030204" pitchFamily="34" charset="0"/>
                <a:cs typeface="Arial" panose="020B0604020202020204" pitchFamily="34" charset="0"/>
              </a:rPr>
              <a:t>As part of our music lessons we will learn to sing some simple songs and use actions to accompany them. We will listen and respond to music each week, creating our own movements and discussing how the music makes us feel. </a:t>
            </a:r>
            <a:r>
              <a:rPr lang="en-GB" sz="900" smtClean="0">
                <a:effectLst/>
                <a:latin typeface="Sassoon Primary" pitchFamily="50" charset="0"/>
                <a:ea typeface="Calibri" panose="020F0502020204030204" pitchFamily="34" charset="0"/>
                <a:cs typeface="Arial" panose="020B0604020202020204" pitchFamily="34" charset="0"/>
              </a:rPr>
              <a:t>We </a:t>
            </a:r>
            <a:r>
              <a:rPr lang="en-GB" sz="900" dirty="0">
                <a:effectLst/>
                <a:latin typeface="Sassoon Primary" pitchFamily="50" charset="0"/>
                <a:ea typeface="Calibri" panose="020F0502020204030204" pitchFamily="34" charset="0"/>
                <a:cs typeface="Arial" panose="020B0604020202020204" pitchFamily="34" charset="0"/>
              </a:rPr>
              <a:t>will play games that will help us to begin to learn how to keep the beat using body percussion and </a:t>
            </a:r>
            <a:r>
              <a:rPr lang="en-GB" sz="900">
                <a:effectLst/>
                <a:latin typeface="Sassoon Primary" pitchFamily="50" charset="0"/>
                <a:ea typeface="Calibri" panose="020F0502020204030204" pitchFamily="34" charset="0"/>
                <a:cs typeface="Arial" panose="020B0604020202020204" pitchFamily="34" charset="0"/>
              </a:rPr>
              <a:t>instruments </a:t>
            </a:r>
            <a:r>
              <a:rPr lang="en-GB" sz="900" smtClean="0">
                <a:effectLst/>
                <a:latin typeface="Sassoon Primary" pitchFamily="50" charset="0"/>
                <a:ea typeface="Calibri" panose="020F0502020204030204" pitchFamily="34" charset="0"/>
                <a:cs typeface="Arial" panose="020B0604020202020204" pitchFamily="34" charset="0"/>
              </a:rPr>
              <a:t>and we </a:t>
            </a:r>
            <a:r>
              <a:rPr lang="en-GB" sz="900" dirty="0">
                <a:effectLst/>
                <a:latin typeface="Sassoon Primary" pitchFamily="50" charset="0"/>
                <a:ea typeface="Calibri" panose="020F0502020204030204" pitchFamily="34" charset="0"/>
                <a:cs typeface="Arial" panose="020B0604020202020204" pitchFamily="34" charset="0"/>
              </a:rPr>
              <a:t>will make high and low sounds with our voices and with instruments.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descr="A picture containing text&#10;&#10;Description automatically generated"/>
          <p:cNvPicPr/>
          <p:nvPr/>
        </p:nvPicPr>
        <p:blipFill>
          <a:blip r:embed="rId3" cstate="print">
            <a:extLst>
              <a:ext uri="{28A0092B-C50C-407E-A947-70E740481C1C}">
                <a14:useLocalDpi xmlns:a14="http://schemas.microsoft.com/office/drawing/2010/main" val="0"/>
              </a:ext>
            </a:extLst>
          </a:blip>
          <a:stretch>
            <a:fillRect/>
          </a:stretch>
        </p:blipFill>
        <p:spPr>
          <a:xfrm>
            <a:off x="2891283" y="2955370"/>
            <a:ext cx="703664" cy="594482"/>
          </a:xfrm>
          <a:prstGeom prst="rect">
            <a:avLst/>
          </a:prstGeom>
        </p:spPr>
      </p:pic>
      <p:sp>
        <p:nvSpPr>
          <p:cNvPr id="9" name="Text Box 2"/>
          <p:cNvSpPr txBox="1">
            <a:spLocks noChangeArrowheads="1"/>
          </p:cNvSpPr>
          <p:nvPr/>
        </p:nvSpPr>
        <p:spPr bwMode="auto">
          <a:xfrm>
            <a:off x="3701644" y="2984464"/>
            <a:ext cx="3608964" cy="60827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1100" b="1" dirty="0">
                <a:effectLst/>
                <a:latin typeface="Sassoon Primary" pitchFamily="50" charset="0"/>
                <a:ea typeface="Calibri" panose="020F0502020204030204" pitchFamily="34" charset="0"/>
                <a:cs typeface="Times New Roman" panose="02020603050405020304" pitchFamily="18" charset="0"/>
              </a:rPr>
              <a:t>EYFS Theme: </a:t>
            </a:r>
            <a:r>
              <a:rPr lang="en-GB" sz="1100" b="1" dirty="0">
                <a:latin typeface="Sassoon Primary" pitchFamily="50" charset="0"/>
                <a:ea typeface="Calibri" panose="020F0502020204030204" pitchFamily="34" charset="0"/>
                <a:cs typeface="Times New Roman" panose="02020603050405020304" pitchFamily="18" charset="0"/>
              </a:rPr>
              <a:t>Where Does it Come From?</a:t>
            </a:r>
            <a:endParaRPr lang="en-GB" sz="1100" dirty="0">
              <a:effectLst/>
              <a:latin typeface="Sassoon Primary"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1100" b="1" dirty="0">
                <a:effectLst/>
                <a:latin typeface="Sassoon Primary" pitchFamily="50" charset="0"/>
                <a:ea typeface="Calibri" panose="020F0502020204030204" pitchFamily="34" charset="0"/>
                <a:cs typeface="Times New Roman" panose="02020603050405020304" pitchFamily="18" charset="0"/>
              </a:rPr>
              <a:t>Spring 2</a:t>
            </a:r>
            <a:endParaRPr lang="en-GB" sz="1100" dirty="0">
              <a:effectLst/>
              <a:latin typeface="Sassoon Primary" pitchFamily="50" charset="0"/>
              <a:ea typeface="Calibri" panose="020F0502020204030204" pitchFamily="34" charset="0"/>
              <a:cs typeface="Times New Roman" panose="02020603050405020304" pitchFamily="18" charset="0"/>
            </a:endParaRPr>
          </a:p>
        </p:txBody>
      </p:sp>
      <p:sp>
        <p:nvSpPr>
          <p:cNvPr id="10" name="Text Box 2"/>
          <p:cNvSpPr txBox="1">
            <a:spLocks noChangeArrowheads="1"/>
          </p:cNvSpPr>
          <p:nvPr/>
        </p:nvSpPr>
        <p:spPr bwMode="auto">
          <a:xfrm>
            <a:off x="7524002" y="2906568"/>
            <a:ext cx="4279447" cy="41632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pPr>
            <a:r>
              <a:rPr lang="en-GB" sz="1100" dirty="0">
                <a:effectLst/>
                <a:latin typeface="Sassoon Primary" pitchFamily="50" charset="0"/>
                <a:ea typeface="Calibri" panose="020F0502020204030204" pitchFamily="34" charset="0"/>
                <a:cs typeface="Times New Roman" panose="02020603050405020304" pitchFamily="18" charset="0"/>
              </a:rPr>
              <a:t>Trips/ Visits –</a:t>
            </a:r>
          </a:p>
          <a:p>
            <a:pPr algn="ctr">
              <a:lnSpc>
                <a:spcPct val="107000"/>
              </a:lnSpc>
            </a:pPr>
            <a:r>
              <a:rPr lang="en-GB" sz="1100" dirty="0">
                <a:effectLst/>
                <a:latin typeface="Sassoon Primary" pitchFamily="50" charset="0"/>
                <a:ea typeface="Calibri" panose="020F0502020204030204" pitchFamily="34" charset="0"/>
                <a:cs typeface="Times New Roman" panose="02020603050405020304" pitchFamily="18" charset="0"/>
              </a:rPr>
              <a:t>? Tesco</a:t>
            </a:r>
            <a:r>
              <a:rPr lang="en-GB" sz="1100" dirty="0">
                <a:latin typeface="Sassoon Primary" pitchFamily="50" charset="0"/>
                <a:ea typeface="Calibri" panose="020F0502020204030204" pitchFamily="34" charset="0"/>
                <a:cs typeface="Times New Roman" panose="02020603050405020304" pitchFamily="18" charset="0"/>
              </a:rPr>
              <a:t>– Farm to fork visit</a:t>
            </a:r>
            <a:r>
              <a:rPr lang="en-GB" sz="1100" dirty="0">
                <a:effectLst/>
                <a:latin typeface="Sassoon Primary" pitchFamily="50" charset="0"/>
                <a:ea typeface="Calibri" panose="020F0502020204030204" pitchFamily="34" charset="0"/>
                <a:cs typeface="Times New Roman" panose="02020603050405020304" pitchFamily="18" charset="0"/>
              </a:rPr>
              <a:t> </a:t>
            </a:r>
          </a:p>
        </p:txBody>
      </p:sp>
      <p:sp>
        <p:nvSpPr>
          <p:cNvPr id="11" name="Rectangle 10"/>
          <p:cNvSpPr/>
          <p:nvPr/>
        </p:nvSpPr>
        <p:spPr>
          <a:xfrm>
            <a:off x="388551" y="298135"/>
            <a:ext cx="2440448" cy="3277820"/>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Communication and Language</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 </a:t>
            </a:r>
            <a:endParaRPr lang="en-GB" sz="900" dirty="0">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dirty="0">
                <a:latin typeface="Sassoon Primary" pitchFamily="50" charset="0"/>
                <a:ea typeface="Calibri" panose="020F0502020204030204" pitchFamily="34" charset="0"/>
                <a:cs typeface="Times New Roman" panose="02020603050405020304" pitchFamily="18" charset="0"/>
              </a:rPr>
              <a:t>This half term the children will learn new vocabulary related to where food, plants and animals come from. We will encourage communication and the use of </a:t>
            </a:r>
            <a:r>
              <a:rPr lang="en-GB" sz="900" dirty="0" smtClean="0">
                <a:latin typeface="Sassoon Primary" pitchFamily="50" charset="0"/>
                <a:ea typeface="Calibri" panose="020F0502020204030204" pitchFamily="34" charset="0"/>
                <a:cs typeface="Times New Roman" panose="02020603050405020304" pitchFamily="18" charset="0"/>
              </a:rPr>
              <a:t>new vocabulary through </a:t>
            </a:r>
            <a:r>
              <a:rPr lang="en-GB" sz="900" dirty="0">
                <a:latin typeface="Sassoon Primary" pitchFamily="50" charset="0"/>
                <a:ea typeface="Calibri" panose="020F0502020204030204" pitchFamily="34" charset="0"/>
                <a:cs typeface="Times New Roman" panose="02020603050405020304" pitchFamily="18" charset="0"/>
              </a:rPr>
              <a:t>our farm shop role play area and small world scenes linked to our class stories and </a:t>
            </a:r>
            <a:r>
              <a:rPr lang="en-GB" sz="900" dirty="0" smtClean="0">
                <a:latin typeface="Sassoon Primary" pitchFamily="50" charset="0"/>
                <a:ea typeface="Calibri" panose="020F0502020204030204" pitchFamily="34" charset="0"/>
                <a:cs typeface="Times New Roman" panose="02020603050405020304" pitchFamily="18" charset="0"/>
              </a:rPr>
              <a:t>themed </a:t>
            </a:r>
            <a:r>
              <a:rPr lang="en-GB" sz="900" dirty="0">
                <a:latin typeface="Sassoon Primary" pitchFamily="50" charset="0"/>
                <a:ea typeface="Calibri" panose="020F0502020204030204" pitchFamily="34" charset="0"/>
                <a:cs typeface="Times New Roman" panose="02020603050405020304" pitchFamily="18" charset="0"/>
              </a:rPr>
              <a:t>learning. In our theme lessons we will focus on understanding and answering how and why questions and using past and present tenses accurately to talk about our observations and describe events.</a:t>
            </a:r>
          </a:p>
          <a:p>
            <a:pPr algn="ctr">
              <a:spcAft>
                <a:spcPts val="0"/>
              </a:spcAft>
            </a:pPr>
            <a:r>
              <a:rPr lang="en-GB" sz="900" dirty="0">
                <a:latin typeface="Sassoon Primary" pitchFamily="50" charset="0"/>
                <a:ea typeface="Calibri" panose="020F0502020204030204" pitchFamily="34" charset="0"/>
                <a:cs typeface="Times New Roman" panose="02020603050405020304" pitchFamily="18" charset="0"/>
              </a:rPr>
              <a:t>In literacy lessons the children will </a:t>
            </a:r>
            <a:r>
              <a:rPr lang="en-GB" sz="900" dirty="0" smtClean="0">
                <a:latin typeface="Sassoon Primary" pitchFamily="50" charset="0"/>
                <a:ea typeface="Calibri" panose="020F0502020204030204" pitchFamily="34" charset="0"/>
                <a:cs typeface="Times New Roman" panose="02020603050405020304" pitchFamily="18" charset="0"/>
              </a:rPr>
              <a:t>listen to stories, joining in story telling with repeated phrases, talk about what happens in stories and engage in discussions about </a:t>
            </a:r>
            <a:r>
              <a:rPr lang="en-GB" sz="900" dirty="0" smtClean="0">
                <a:latin typeface="Sassoon Primary" pitchFamily="50" charset="0"/>
                <a:ea typeface="Calibri" panose="020F0502020204030204" pitchFamily="34" charset="0"/>
                <a:cs typeface="Times New Roman" panose="02020603050405020304" pitchFamily="18" charset="0"/>
              </a:rPr>
              <a:t>the main characters. </a:t>
            </a:r>
            <a:r>
              <a:rPr lang="en-GB" sz="900" dirty="0" smtClean="0">
                <a:latin typeface="Sassoon Primary" pitchFamily="50" charset="0"/>
                <a:ea typeface="Calibri" panose="020F0502020204030204" pitchFamily="34" charset="0"/>
                <a:cs typeface="Times New Roman" panose="02020603050405020304" pitchFamily="18" charset="0"/>
              </a:rPr>
              <a:t>They </a:t>
            </a:r>
            <a:r>
              <a:rPr lang="en-GB" sz="900" dirty="0">
                <a:latin typeface="Sassoon Primary" pitchFamily="50" charset="0"/>
                <a:ea typeface="Calibri" panose="020F0502020204030204" pitchFamily="34" charset="0"/>
                <a:cs typeface="Times New Roman" panose="02020603050405020304" pitchFamily="18" charset="0"/>
              </a:rPr>
              <a:t>will listen to a range of fiction and non-fiction texts during our daily class story time.</a:t>
            </a:r>
            <a:endParaRPr lang="en-GB" sz="900" dirty="0">
              <a:effectLst/>
              <a:latin typeface="Sassoon Primary" pitchFamily="50" charset="0"/>
              <a:ea typeface="Calibri" panose="020F0502020204030204" pitchFamily="34" charset="0"/>
              <a:cs typeface="Times New Roman" panose="02020603050405020304" pitchFamily="18" charset="0"/>
            </a:endParaRPr>
          </a:p>
        </p:txBody>
      </p:sp>
      <p:sp>
        <p:nvSpPr>
          <p:cNvPr id="12" name="Rectangle 11"/>
          <p:cNvSpPr/>
          <p:nvPr/>
        </p:nvSpPr>
        <p:spPr>
          <a:xfrm>
            <a:off x="2978584" y="286854"/>
            <a:ext cx="3511839" cy="2585323"/>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Physical Development</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dirty="0">
                <a:solidFill>
                  <a:srgbClr val="FF0000"/>
                </a:solidFill>
                <a:latin typeface="Sassoon Primary" pitchFamily="50" charset="0"/>
                <a:ea typeface="Calibri" panose="020F0502020204030204" pitchFamily="34" charset="0"/>
                <a:cs typeface="Times New Roman" panose="02020603050405020304" pitchFamily="18" charset="0"/>
              </a:rPr>
              <a:t> </a:t>
            </a:r>
            <a:endParaRPr lang="en-GB" sz="900" dirty="0">
              <a:solidFill>
                <a:srgbClr val="FF0000"/>
              </a:solidFill>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dirty="0">
                <a:latin typeface="Sassoon Primary" pitchFamily="50" charset="0"/>
                <a:ea typeface="Calibri" panose="020F0502020204030204" pitchFamily="34" charset="0"/>
                <a:cs typeface="Arial" panose="020B0604020202020204" pitchFamily="34" charset="0"/>
              </a:rPr>
              <a:t>In our PE sessions this half term </a:t>
            </a:r>
            <a:r>
              <a:rPr lang="en-GB" sz="900" dirty="0" smtClean="0">
                <a:latin typeface="Sassoon Primary" pitchFamily="50" charset="0"/>
                <a:ea typeface="Calibri" panose="020F0502020204030204" pitchFamily="34" charset="0"/>
                <a:cs typeface="Arial" panose="020B0604020202020204" pitchFamily="34" charset="0"/>
              </a:rPr>
              <a:t>we </a:t>
            </a:r>
            <a:r>
              <a:rPr lang="en-GB" sz="900" dirty="0">
                <a:latin typeface="Sassoon Primary" pitchFamily="50" charset="0"/>
                <a:ea typeface="Calibri" panose="020F0502020204030204" pitchFamily="34" charset="0"/>
                <a:cs typeface="Arial" panose="020B0604020202020204" pitchFamily="34" charset="0"/>
              </a:rPr>
              <a:t>will develop </a:t>
            </a:r>
            <a:r>
              <a:rPr lang="en-GB" sz="900" dirty="0" smtClean="0">
                <a:latin typeface="Sassoon Primary" pitchFamily="50" charset="0"/>
                <a:ea typeface="Calibri" panose="020F0502020204030204" pitchFamily="34" charset="0"/>
                <a:cs typeface="Arial" panose="020B0604020202020204" pitchFamily="34" charset="0"/>
              </a:rPr>
              <a:t>our </a:t>
            </a:r>
            <a:r>
              <a:rPr lang="en-GB" sz="900" dirty="0">
                <a:latin typeface="Sassoon Primary" pitchFamily="50" charset="0"/>
                <a:ea typeface="Calibri" panose="020F0502020204030204" pitchFamily="34" charset="0"/>
                <a:cs typeface="Arial" panose="020B0604020202020204" pitchFamily="34" charset="0"/>
              </a:rPr>
              <a:t>gross motor skills by working on </a:t>
            </a:r>
            <a:r>
              <a:rPr lang="en-GB" sz="900" dirty="0" smtClean="0">
                <a:latin typeface="Sassoon Primary" pitchFamily="50" charset="0"/>
                <a:ea typeface="Calibri" panose="020F0502020204030204" pitchFamily="34" charset="0"/>
                <a:cs typeface="Arial" panose="020B0604020202020204" pitchFamily="34" charset="0"/>
              </a:rPr>
              <a:t>our </a:t>
            </a:r>
            <a:r>
              <a:rPr lang="en-GB" sz="900" dirty="0">
                <a:latin typeface="Sassoon Primary" pitchFamily="50" charset="0"/>
                <a:ea typeface="Calibri" panose="020F0502020204030204" pitchFamily="34" charset="0"/>
                <a:cs typeface="Arial" panose="020B0604020202020204" pitchFamily="34" charset="0"/>
              </a:rPr>
              <a:t>fundamental movement skills of running, jumping, throwing, catching and hopping. </a:t>
            </a:r>
            <a:r>
              <a:rPr lang="en-GB" sz="900" dirty="0" smtClean="0">
                <a:latin typeface="Sassoon Primary" pitchFamily="50" charset="0"/>
                <a:ea typeface="Calibri" panose="020F0502020204030204" pitchFamily="34" charset="0"/>
                <a:cs typeface="Arial" panose="020B0604020202020204" pitchFamily="34" charset="0"/>
              </a:rPr>
              <a:t>We </a:t>
            </a:r>
            <a:r>
              <a:rPr lang="en-GB" sz="900" dirty="0">
                <a:latin typeface="Sassoon Primary" pitchFamily="50" charset="0"/>
                <a:ea typeface="Calibri" panose="020F0502020204030204" pitchFamily="34" charset="0"/>
                <a:cs typeface="Arial" panose="020B0604020202020204" pitchFamily="34" charset="0"/>
              </a:rPr>
              <a:t>will develop </a:t>
            </a:r>
            <a:r>
              <a:rPr lang="en-GB" sz="900" dirty="0" smtClean="0">
                <a:latin typeface="Sassoon Primary" pitchFamily="50" charset="0"/>
                <a:ea typeface="Calibri" panose="020F0502020204030204" pitchFamily="34" charset="0"/>
                <a:cs typeface="Arial" panose="020B0604020202020204" pitchFamily="34" charset="0"/>
              </a:rPr>
              <a:t>our </a:t>
            </a:r>
            <a:r>
              <a:rPr lang="en-GB" sz="900" dirty="0">
                <a:latin typeface="Sassoon Primary" pitchFamily="50" charset="0"/>
                <a:ea typeface="Calibri" panose="020F0502020204030204" pitchFamily="34" charset="0"/>
                <a:cs typeface="Arial" panose="020B0604020202020204" pitchFamily="34" charset="0"/>
              </a:rPr>
              <a:t>skills in travelling in different ways, including rolling with </a:t>
            </a:r>
            <a:r>
              <a:rPr lang="en-GB" sz="900" dirty="0" smtClean="0">
                <a:latin typeface="Sassoon Primary" pitchFamily="50" charset="0"/>
                <a:ea typeface="Calibri" panose="020F0502020204030204" pitchFamily="34" charset="0"/>
                <a:cs typeface="Arial" panose="020B0604020202020204" pitchFamily="34" charset="0"/>
              </a:rPr>
              <a:t>our </a:t>
            </a:r>
            <a:r>
              <a:rPr lang="en-GB" sz="900" dirty="0">
                <a:latin typeface="Sassoon Primary" pitchFamily="50" charset="0"/>
                <a:ea typeface="Calibri" panose="020F0502020204030204" pitchFamily="34" charset="0"/>
                <a:cs typeface="Arial" panose="020B0604020202020204" pitchFamily="34" charset="0"/>
              </a:rPr>
              <a:t>bodies. We will also take part in some climbing activities in our PE lessons to develop our balance and co-ordination as well as our confidence in climbing. </a:t>
            </a:r>
          </a:p>
          <a:p>
            <a:pPr algn="ctr">
              <a:spcAft>
                <a:spcPts val="0"/>
              </a:spcAft>
            </a:pPr>
            <a:r>
              <a:rPr lang="en-GB" sz="900" dirty="0">
                <a:latin typeface="Sassoon Primary" pitchFamily="50" charset="0"/>
                <a:ea typeface="Calibri" panose="020F0502020204030204" pitchFamily="34" charset="0"/>
                <a:cs typeface="Arial" panose="020B0604020202020204" pitchFamily="34" charset="0"/>
              </a:rPr>
              <a:t>To develop our fine motor skills this half term we will have daily handwriting sessions which will help us to form our letters correctly. </a:t>
            </a:r>
          </a:p>
          <a:p>
            <a:pPr algn="ctr">
              <a:spcAft>
                <a:spcPts val="0"/>
              </a:spcAft>
            </a:pPr>
            <a:r>
              <a:rPr lang="en-GB" sz="900" dirty="0">
                <a:latin typeface="Sassoon Primary" pitchFamily="50" charset="0"/>
                <a:ea typeface="Calibri" panose="020F0502020204030204" pitchFamily="34" charset="0"/>
                <a:cs typeface="Arial" panose="020B0604020202020204" pitchFamily="34" charset="0"/>
              </a:rPr>
              <a:t>We will have daily access to our outdoor area which has a wide range of opportunities to develop both gross motor and fine motor skills. Each classroom has a funky fingers area which focusses on developing children’s fine motor skills. In addition there are a range of mark making tools within the writing and creative areas of the classrooms</a:t>
            </a:r>
            <a:r>
              <a:rPr lang="en-GB" sz="900" dirty="0">
                <a:latin typeface="Sassoon Primary" pitchFamily="50" charset="0"/>
                <a:ea typeface="Calibri" panose="020F0502020204030204" pitchFamily="34" charset="0"/>
                <a:cs typeface="Times New Roman" panose="02020603050405020304" pitchFamily="18" charset="0"/>
              </a:rPr>
              <a:t>.</a:t>
            </a:r>
          </a:p>
        </p:txBody>
      </p:sp>
      <p:sp>
        <p:nvSpPr>
          <p:cNvPr id="13" name="Rectangle 12"/>
          <p:cNvSpPr/>
          <p:nvPr/>
        </p:nvSpPr>
        <p:spPr>
          <a:xfrm>
            <a:off x="239487" y="3634488"/>
            <a:ext cx="2929164" cy="3030317"/>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Mathematics</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i="1" dirty="0">
                <a:solidFill>
                  <a:srgbClr val="FF0000"/>
                </a:solidFill>
                <a:latin typeface="Sassoon Primary" pitchFamily="50" charset="0"/>
                <a:ea typeface="Calibri" panose="020F0502020204030204" pitchFamily="34" charset="0"/>
                <a:cs typeface="Times New Roman" panose="02020603050405020304" pitchFamily="18" charset="0"/>
              </a:rPr>
              <a:t> </a:t>
            </a:r>
            <a:endParaRPr lang="en-GB" sz="900" dirty="0">
              <a:solidFill>
                <a:srgbClr val="FF0000"/>
              </a:solidFill>
              <a:effectLst/>
              <a:latin typeface="Sassoon Primary"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latin typeface="Sassoon Primary" pitchFamily="50" charset="0"/>
                <a:ea typeface="Calibri" panose="020F0502020204030204" pitchFamily="34" charset="0"/>
                <a:cs typeface="Times New Roman" panose="02020603050405020304" pitchFamily="18" charset="0"/>
              </a:rPr>
              <a:t>This half term the children will develop their understanding of number up to 10. The children will learn about and begin to remember different ways to make the numbers 6 and 7. For example; they will know that 6 can be made up of 5 and 1, 3 and 3 or 4 and 2. </a:t>
            </a:r>
            <a:r>
              <a:rPr lang="en-GB" sz="900" dirty="0" smtClean="0">
                <a:latin typeface="Sassoon Primary" pitchFamily="50" charset="0"/>
                <a:ea typeface="Calibri" panose="020F0502020204030204" pitchFamily="34" charset="0"/>
                <a:cs typeface="Times New Roman" panose="02020603050405020304" pitchFamily="18" charset="0"/>
              </a:rPr>
              <a:t>They </a:t>
            </a:r>
            <a:r>
              <a:rPr lang="en-GB" sz="900" dirty="0">
                <a:latin typeface="Sassoon Primary" pitchFamily="50" charset="0"/>
                <a:ea typeface="Calibri" panose="020F0502020204030204" pitchFamily="34" charset="0"/>
                <a:cs typeface="Times New Roman" panose="02020603050405020304" pitchFamily="18" charset="0"/>
              </a:rPr>
              <a:t>will learn that when they </a:t>
            </a:r>
            <a:r>
              <a:rPr lang="en-GB" sz="900" dirty="0" smtClean="0">
                <a:latin typeface="Sassoon Primary" pitchFamily="50" charset="0"/>
                <a:ea typeface="Calibri" panose="020F0502020204030204" pitchFamily="34" charset="0"/>
                <a:cs typeface="Times New Roman" panose="02020603050405020304" pitchFamily="18" charset="0"/>
              </a:rPr>
              <a:t>count, </a:t>
            </a:r>
            <a:r>
              <a:rPr lang="en-GB" sz="900" dirty="0">
                <a:latin typeface="Sassoon Primary" pitchFamily="50" charset="0"/>
                <a:ea typeface="Calibri" panose="020F0502020204030204" pitchFamily="34" charset="0"/>
                <a:cs typeface="Times New Roman" panose="02020603050405020304" pitchFamily="18" charset="0"/>
              </a:rPr>
              <a:t>the next number is one more than the previous number </a:t>
            </a:r>
            <a:r>
              <a:rPr lang="en-GB" sz="900" dirty="0" smtClean="0">
                <a:latin typeface="Sassoon Primary" pitchFamily="50" charset="0"/>
                <a:ea typeface="Calibri" panose="020F0502020204030204" pitchFamily="34" charset="0"/>
                <a:cs typeface="Times New Roman" panose="02020603050405020304" pitchFamily="18" charset="0"/>
              </a:rPr>
              <a:t>and they will </a:t>
            </a:r>
            <a:r>
              <a:rPr lang="en-GB" sz="900" dirty="0">
                <a:latin typeface="Sassoon Primary" pitchFamily="50" charset="0"/>
                <a:ea typeface="Calibri" panose="020F0502020204030204" pitchFamily="34" charset="0"/>
                <a:cs typeface="Times New Roman" panose="02020603050405020304" pitchFamily="18" charset="0"/>
              </a:rPr>
              <a:t>learn to order numbers to 10 independently. The children will make comparisons of different quantities using the words ‘more than’, ‘fewer than’ and ‘equal to’. We will also learn about the measures of length and height and will compare lengths and heights using the vocabulary of long/ short, longer/ shorter, longest/ shortest, tall/ short, taller/ shorter and tallest/ shortest. We will also learn how to measure items using cubes and use these measurements to compare lengths and heights.</a:t>
            </a:r>
          </a:p>
        </p:txBody>
      </p:sp>
      <p:sp>
        <p:nvSpPr>
          <p:cNvPr id="14" name="Rectangle 13"/>
          <p:cNvSpPr/>
          <p:nvPr/>
        </p:nvSpPr>
        <p:spPr>
          <a:xfrm>
            <a:off x="9123355" y="298135"/>
            <a:ext cx="2702881" cy="2446824"/>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Literacy</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dirty="0">
                <a:latin typeface="Sassoon Primary" pitchFamily="50" charset="0"/>
                <a:ea typeface="Calibri" panose="020F0502020204030204" pitchFamily="34" charset="0"/>
                <a:cs typeface="Times New Roman" panose="02020603050405020304" pitchFamily="18" charset="0"/>
              </a:rPr>
              <a:t>In our literacy lessons the children will listen to and discuss a range of Fiction and Non-Fiction texts linked to our theme ‘Where Does it Come From?’ They will develop their comprehension skills by asking and answering questions, discussing new vocabulary and retelling new stories within our continuous provision. The children will continue to learn the sounds of the letters of the alphabet and develop their skills in blending and segmenting to support their reading and writing. They will use their knowledge of phonics to write words and begin to write captions and sentences to contribute to writing character descriptions, pages in a group book and descriptions of pictures</a:t>
            </a:r>
            <a:r>
              <a:rPr lang="en-GB" sz="900" dirty="0" smtClean="0">
                <a:latin typeface="Sassoon Primary" pitchFamily="50" charset="0"/>
                <a:ea typeface="Calibri" panose="020F0502020204030204" pitchFamily="34" charset="0"/>
                <a:cs typeface="Times New Roman" panose="02020603050405020304" pitchFamily="18" charset="0"/>
              </a:rPr>
              <a:t>.</a:t>
            </a:r>
            <a:endParaRPr lang="en-GB" sz="900" dirty="0">
              <a:latin typeface="Sassoon Primary" pitchFamily="50" charset="0"/>
              <a:ea typeface="Calibri" panose="020F0502020204030204" pitchFamily="34" charset="0"/>
              <a:cs typeface="Times New Roman" panose="02020603050405020304" pitchFamily="18" charset="0"/>
            </a:endParaRPr>
          </a:p>
        </p:txBody>
      </p:sp>
      <p:sp>
        <p:nvSpPr>
          <p:cNvPr id="15" name="Rectangle 14"/>
          <p:cNvSpPr/>
          <p:nvPr/>
        </p:nvSpPr>
        <p:spPr>
          <a:xfrm>
            <a:off x="169817" y="169817"/>
            <a:ext cx="11782697" cy="651836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304224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268</TotalTime>
  <Words>1220</Words>
  <Application>Microsoft Office PowerPoint</Application>
  <PresentationFormat>Widescreen</PresentationFormat>
  <Paragraphs>29</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Sassoon Primary</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 Nagy</dc:creator>
  <cp:lastModifiedBy>G Nagy</cp:lastModifiedBy>
  <cp:revision>24</cp:revision>
  <dcterms:created xsi:type="dcterms:W3CDTF">2023-10-10T07:23:14Z</dcterms:created>
  <dcterms:modified xsi:type="dcterms:W3CDTF">2024-02-01T10:53:22Z</dcterms:modified>
</cp:coreProperties>
</file>