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3" autoAdjust="0"/>
    <p:restoredTop sz="93741" autoAdjust="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C11308F-98C1-4278-93B3-66C361A60E17}" type="datetimeFigureOut">
              <a:rPr lang="en-GB" smtClean="0"/>
              <a:t>14/03/2024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B815463-415C-42A3-915B-28C74FC822DE}" type="slidenum">
              <a:rPr lang="en-GB" smtClean="0"/>
              <a:t>‹#›</a:t>
            </a:fld>
            <a:endParaRPr lang="en-GB"/>
          </a:p>
        </p:txBody>
      </p:sp>
    </p:spTree>
    <p:extLst>
      <p:ext uri="{BB962C8B-B14F-4D97-AF65-F5344CB8AC3E}">
        <p14:creationId xmlns:p14="http://schemas.microsoft.com/office/powerpoint/2010/main" val="28272709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B815463-415C-42A3-915B-28C74FC822DE}" type="slidenum">
              <a:rPr lang="en-GB" smtClean="0"/>
              <a:t>1</a:t>
            </a:fld>
            <a:endParaRPr lang="en-GB"/>
          </a:p>
        </p:txBody>
      </p:sp>
    </p:spTree>
    <p:extLst>
      <p:ext uri="{BB962C8B-B14F-4D97-AF65-F5344CB8AC3E}">
        <p14:creationId xmlns:p14="http://schemas.microsoft.com/office/powerpoint/2010/main" val="2927663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762629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811848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56FF77C-E357-4DAE-BDF7-88548DD5214A}"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05958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6FF77C-E357-4DAE-BDF7-88548DD5214A}"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15574231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6FF77C-E357-4DAE-BDF7-88548DD5214A}" type="datetimeFigureOut">
              <a:rPr lang="en-GB" smtClean="0"/>
              <a:t>14/03/2024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215679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6FF77C-E357-4DAE-BDF7-88548DD5214A}" type="datetimeFigureOut">
              <a:rPr lang="en-GB" smtClean="0"/>
              <a:t>14/03/2024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6429928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6FF77C-E357-4DAE-BDF7-88548DD5214A}" type="datetimeFigureOut">
              <a:rPr lang="en-GB" smtClean="0"/>
              <a:t>14/03/2024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19516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60302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56FF77C-E357-4DAE-BDF7-88548DD5214A}" type="datetimeFigureOut">
              <a:rPr lang="en-GB" smtClean="0"/>
              <a:t>14/03/2024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9495261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25271561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6FF77C-E357-4DAE-BDF7-88548DD5214A}" type="datetimeFigureOut">
              <a:rPr lang="en-GB" smtClean="0"/>
              <a:t>14/03/2024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58D283-512C-4404-BAA4-A9F24CC382CA}" type="slidenum">
              <a:rPr lang="en-GB" smtClean="0"/>
              <a:t>‹#›</a:t>
            </a:fld>
            <a:endParaRPr lang="en-GB"/>
          </a:p>
        </p:txBody>
      </p:sp>
    </p:spTree>
    <p:extLst>
      <p:ext uri="{BB962C8B-B14F-4D97-AF65-F5344CB8AC3E}">
        <p14:creationId xmlns:p14="http://schemas.microsoft.com/office/powerpoint/2010/main" val="3807159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6FF77C-E357-4DAE-BDF7-88548DD5214A}" type="datetimeFigureOut">
              <a:rPr lang="en-GB" smtClean="0"/>
              <a:t>14/03/2024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58D283-512C-4404-BAA4-A9F24CC382CA}" type="slidenum">
              <a:rPr lang="en-GB" smtClean="0"/>
              <a:t>‹#›</a:t>
            </a:fld>
            <a:endParaRPr lang="en-GB"/>
          </a:p>
        </p:txBody>
      </p:sp>
    </p:spTree>
    <p:extLst>
      <p:ext uri="{BB962C8B-B14F-4D97-AF65-F5344CB8AC3E}">
        <p14:creationId xmlns:p14="http://schemas.microsoft.com/office/powerpoint/2010/main" val="33950832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6586665" y="290636"/>
            <a:ext cx="2160171" cy="2585323"/>
          </a:xfrm>
          <a:prstGeom prst="rect">
            <a:avLst/>
          </a:prstGeom>
          <a:ln>
            <a:solidFill>
              <a:schemeClr val="tx1"/>
            </a:solidFill>
          </a:ln>
        </p:spPr>
        <p:txBody>
          <a:bodyPr wrap="square">
            <a:spAutoFit/>
          </a:bodyPr>
          <a:lstStyle/>
          <a:p>
            <a:pPr algn="ctr"/>
            <a:r>
              <a:rPr lang="en-GB" sz="900" b="1" dirty="0">
                <a:latin typeface="Sassoon Primary" pitchFamily="50" charset="0"/>
              </a:rPr>
              <a:t>Personal, Social and Emotional Development</a:t>
            </a:r>
          </a:p>
          <a:p>
            <a:pPr algn="ctr"/>
            <a:endParaRPr lang="en-GB" sz="900" b="1" dirty="0">
              <a:latin typeface="Sassoon Primary" pitchFamily="50" charset="0"/>
            </a:endParaRPr>
          </a:p>
          <a:p>
            <a:pPr algn="ctr"/>
            <a:r>
              <a:rPr lang="en-GB" sz="900" dirty="0">
                <a:latin typeface="Sassoon Primary" pitchFamily="50" charset="0"/>
              </a:rPr>
              <a:t>In our PSED lessons this half term we will be focussing on ‘Health &amp; Well-Being’. Through stories, short videos and discussions the children will learn about healthy eating, hygiene, exercise and sleep and why these things are important for our bodies. The children will continue to learn how to identify and moderate their own feelings and recognise and understand the feelings of others through supported discussions and supported play in our continuous provision.</a:t>
            </a:r>
            <a:endParaRPr lang="en-GB" sz="900" b="1" dirty="0">
              <a:latin typeface="Sassoon Primary" pitchFamily="50" charset="0"/>
            </a:endParaRPr>
          </a:p>
          <a:p>
            <a:endParaRPr lang="en-GB" sz="900" dirty="0">
              <a:latin typeface="Sassoon Primary" pitchFamily="50" charset="0"/>
            </a:endParaRPr>
          </a:p>
        </p:txBody>
      </p:sp>
      <p:sp>
        <p:nvSpPr>
          <p:cNvPr id="6" name="Rectangle 5"/>
          <p:cNvSpPr/>
          <p:nvPr/>
        </p:nvSpPr>
        <p:spPr>
          <a:xfrm>
            <a:off x="3256834" y="3722422"/>
            <a:ext cx="4053774" cy="2862322"/>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Understanding the </a:t>
            </a:r>
            <a:r>
              <a:rPr lang="en-GB" sz="900" b="1" dirty="0" smtClean="0">
                <a:latin typeface="Sassoon Primary" pitchFamily="50" charset="0"/>
                <a:ea typeface="Calibri" panose="020F0502020204030204" pitchFamily="34" charset="0"/>
                <a:cs typeface="Times New Roman" panose="02020603050405020304" pitchFamily="18" charset="0"/>
              </a:rPr>
              <a:t>world</a:t>
            </a:r>
          </a:p>
          <a:p>
            <a:pPr algn="ctr">
              <a:spcAft>
                <a:spcPts val="0"/>
              </a:spcAft>
            </a:pPr>
            <a:endParaRPr lang="en-GB" sz="900" b="1" dirty="0" smtClean="0">
              <a:latin typeface="Sassoon Primary" pitchFamily="50" charset="0"/>
              <a:ea typeface="Calibri" panose="020F0502020204030204" pitchFamily="34" charset="0"/>
              <a:cs typeface="Times New Roman" panose="02020603050405020304" pitchFamily="18" charset="0"/>
            </a:endParaRPr>
          </a:p>
          <a:p>
            <a:pPr algn="ctr"/>
            <a:r>
              <a:rPr lang="en-GB" sz="900" dirty="0">
                <a:latin typeface="Sassoon Primary" pitchFamily="50" charset="0"/>
                <a:ea typeface="Calibri" panose="020F0502020204030204" pitchFamily="34" charset="0"/>
                <a:cs typeface="Times New Roman" panose="02020603050405020304" pitchFamily="18" charset="0"/>
              </a:rPr>
              <a:t>Through our theme learning, we will learn </a:t>
            </a:r>
            <a:r>
              <a:rPr lang="en-GB" sz="900" dirty="0" smtClean="0">
                <a:latin typeface="Sassoon Primary" pitchFamily="50" charset="0"/>
                <a:ea typeface="Calibri" panose="020F0502020204030204" pitchFamily="34" charset="0"/>
                <a:cs typeface="Times New Roman" panose="02020603050405020304" pitchFamily="18" charset="0"/>
              </a:rPr>
              <a:t>about Kings and Queens from the past and present. We will learn about their history and their roles as Kings and Queens. Through maps and photographs, we </a:t>
            </a:r>
            <a:r>
              <a:rPr lang="en-GB" sz="900" dirty="0">
                <a:latin typeface="Sassoon Primary" pitchFamily="50" charset="0"/>
                <a:ea typeface="Calibri" panose="020F0502020204030204" pitchFamily="34" charset="0"/>
                <a:cs typeface="Times New Roman" panose="02020603050405020304" pitchFamily="18" charset="0"/>
              </a:rPr>
              <a:t>will learn about </a:t>
            </a:r>
            <a:r>
              <a:rPr lang="en-GB" sz="900" dirty="0" smtClean="0">
                <a:latin typeface="Sassoon Primary" pitchFamily="50" charset="0"/>
                <a:ea typeface="Calibri" panose="020F0502020204030204" pitchFamily="34" charset="0"/>
                <a:cs typeface="Times New Roman" panose="02020603050405020304" pitchFamily="18" charset="0"/>
              </a:rPr>
              <a:t>London and it’s landmarks. We will compare London and Preston, talking about how they are the same and different, and use photographs to sort into two groups; Preston and London. We will learn about castles, discussing their different parts and why they were made this way. </a:t>
            </a:r>
          </a:p>
          <a:p>
            <a:pPr algn="ctr"/>
            <a:r>
              <a:rPr lang="en-GB" sz="900" dirty="0" smtClean="0">
                <a:effectLst/>
                <a:latin typeface="Sassoon Primary" pitchFamily="50" charset="0"/>
                <a:ea typeface="Calibri" panose="020F0502020204030204" pitchFamily="34" charset="0"/>
                <a:cs typeface="Times New Roman" panose="02020603050405020304" pitchFamily="18" charset="0"/>
              </a:rPr>
              <a:t>We will continue to observe seasonal changes in our environment, noticing the signs of Spring and making observational drawings of the trees on our playground. </a:t>
            </a:r>
          </a:p>
          <a:p>
            <a:pPr algn="ctr"/>
            <a:r>
              <a:rPr lang="en-GB" sz="900" dirty="0" smtClean="0">
                <a:latin typeface="Sassoon Primary" pitchFamily="50" charset="0"/>
                <a:ea typeface="Calibri" panose="020F0502020204030204" pitchFamily="34" charset="0"/>
                <a:cs typeface="Times New Roman" panose="02020603050405020304" pitchFamily="18" charset="0"/>
              </a:rPr>
              <a:t>We will learn to use the </a:t>
            </a:r>
            <a:r>
              <a:rPr lang="en-GB" sz="900" dirty="0" err="1" smtClean="0">
                <a:latin typeface="Sassoon Primary" pitchFamily="50" charset="0"/>
                <a:ea typeface="Calibri" panose="020F0502020204030204" pitchFamily="34" charset="0"/>
                <a:cs typeface="Times New Roman" panose="02020603050405020304" pitchFamily="18" charset="0"/>
              </a:rPr>
              <a:t>Beebots</a:t>
            </a:r>
            <a:r>
              <a:rPr lang="en-GB" sz="900" dirty="0" smtClean="0">
                <a:latin typeface="Sassoon Primary" pitchFamily="50" charset="0"/>
                <a:ea typeface="Calibri" panose="020F0502020204030204" pitchFamily="34" charset="0"/>
                <a:cs typeface="Times New Roman" panose="02020603050405020304" pitchFamily="18" charset="0"/>
              </a:rPr>
              <a:t>, giving them simple instructions to move around floor mats.</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r>
              <a:rPr lang="en-GB" sz="900" dirty="0" smtClean="0">
                <a:latin typeface="Sassoon Primary" pitchFamily="50" charset="0"/>
                <a:ea typeface="Calibri" panose="020F0502020204030204" pitchFamily="34" charset="0"/>
                <a:cs typeface="Arial" panose="020B0604020202020204" pitchFamily="34" charset="0"/>
              </a:rPr>
              <a:t>In our RE lessons this </a:t>
            </a:r>
            <a:r>
              <a:rPr lang="en-GB" sz="900" dirty="0">
                <a:latin typeface="Sassoon Primary" pitchFamily="50" charset="0"/>
                <a:ea typeface="Calibri" panose="020F0502020204030204" pitchFamily="34" charset="0"/>
                <a:cs typeface="Arial" panose="020B0604020202020204" pitchFamily="34" charset="0"/>
              </a:rPr>
              <a:t>half term we will </a:t>
            </a:r>
            <a:r>
              <a:rPr lang="en-GB" sz="900" dirty="0" smtClean="0">
                <a:latin typeface="Sassoon Primary" pitchFamily="50" charset="0"/>
                <a:ea typeface="Calibri" panose="020F0502020204030204" pitchFamily="34" charset="0"/>
                <a:cs typeface="Arial" panose="020B0604020202020204" pitchFamily="34" charset="0"/>
              </a:rPr>
              <a:t>learn about ‘Our Special World’. We will use class discussions and stories from a range of different faiths to learn about the importance of looking after our world. We will discuss together how we can take care of our natural environment and the wider world.</a:t>
            </a: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sp>
        <p:nvSpPr>
          <p:cNvPr id="7" name="Rectangle 6"/>
          <p:cNvSpPr/>
          <p:nvPr/>
        </p:nvSpPr>
        <p:spPr>
          <a:xfrm>
            <a:off x="7398791" y="3549852"/>
            <a:ext cx="4489783" cy="3000821"/>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Expressive Arts and </a:t>
            </a:r>
            <a:r>
              <a:rPr lang="en-GB" sz="900" b="1" dirty="0" smtClean="0">
                <a:latin typeface="Sassoon Primary" pitchFamily="50" charset="0"/>
                <a:ea typeface="Calibri" panose="020F0502020204030204" pitchFamily="34" charset="0"/>
                <a:cs typeface="Times New Roman" panose="02020603050405020304" pitchFamily="18" charset="0"/>
              </a:rPr>
              <a:t>Design</a:t>
            </a:r>
          </a:p>
          <a:p>
            <a:pPr algn="ctr">
              <a:spcAft>
                <a:spcPts val="0"/>
              </a:spcAft>
            </a:pPr>
            <a:endParaRPr lang="en-GB" sz="900" b="1" dirty="0">
              <a:effectLst/>
              <a:latin typeface="Sassoon Primary" pitchFamily="50" charset="0"/>
              <a:ea typeface="Calibri" panose="020F0502020204030204" pitchFamily="34" charset="0"/>
              <a:cs typeface="Times New Roman" panose="02020603050405020304" pitchFamily="18" charset="0"/>
            </a:endParaRPr>
          </a:p>
          <a:p>
            <a:pPr algn="ctr"/>
            <a:r>
              <a:rPr lang="en-GB" sz="900" dirty="0">
                <a:latin typeface="Sassoon Primary" pitchFamily="50" charset="0"/>
                <a:ea typeface="Calibri" panose="020F0502020204030204" pitchFamily="34" charset="0"/>
                <a:cs typeface="Times New Roman" panose="02020603050405020304" pitchFamily="18" charset="0"/>
              </a:rPr>
              <a:t>This half term the children will </a:t>
            </a:r>
            <a:r>
              <a:rPr lang="en-GB" sz="900" dirty="0" smtClean="0">
                <a:latin typeface="Sassoon Primary" pitchFamily="50" charset="0"/>
                <a:ea typeface="Calibri" panose="020F0502020204030204" pitchFamily="34" charset="0"/>
                <a:cs typeface="Times New Roman" panose="02020603050405020304" pitchFamily="18" charset="0"/>
              </a:rPr>
              <a:t>use the </a:t>
            </a:r>
            <a:r>
              <a:rPr lang="en-GB" sz="900" dirty="0" err="1" smtClean="0">
                <a:latin typeface="Sassoon Primary" pitchFamily="50" charset="0"/>
                <a:ea typeface="Calibri" panose="020F0502020204030204" pitchFamily="34" charset="0"/>
                <a:cs typeface="Times New Roman" panose="02020603050405020304" pitchFamily="18" charset="0"/>
              </a:rPr>
              <a:t>Ipad’s</a:t>
            </a:r>
            <a:r>
              <a:rPr lang="en-GB" sz="900" dirty="0" smtClean="0">
                <a:latin typeface="Sassoon Primary" pitchFamily="50" charset="0"/>
                <a:ea typeface="Calibri" panose="020F0502020204030204" pitchFamily="34" charset="0"/>
                <a:cs typeface="Times New Roman" panose="02020603050405020304" pitchFamily="18" charset="0"/>
              </a:rPr>
              <a:t> to make digital pictures around our theme of Kings, Queens and Castles. </a:t>
            </a:r>
            <a:r>
              <a:rPr lang="en-GB" sz="900" dirty="0">
                <a:latin typeface="Sassoon Primary" pitchFamily="50" charset="0"/>
                <a:ea typeface="Calibri" panose="020F0502020204030204" pitchFamily="34" charset="0"/>
                <a:cs typeface="Times New Roman" panose="02020603050405020304" pitchFamily="18" charset="0"/>
              </a:rPr>
              <a:t>T</a:t>
            </a:r>
            <a:r>
              <a:rPr lang="en-GB" sz="900" dirty="0" smtClean="0">
                <a:latin typeface="Sassoon Primary" pitchFamily="50" charset="0"/>
                <a:ea typeface="Calibri" panose="020F0502020204030204" pitchFamily="34" charset="0"/>
                <a:cs typeface="Times New Roman" panose="02020603050405020304" pitchFamily="18" charset="0"/>
              </a:rPr>
              <a:t>hey will learn how to add their own photograph to a Mash Cam to make a picture of themselves as a king or queen. </a:t>
            </a:r>
          </a:p>
          <a:p>
            <a:pPr algn="ctr"/>
            <a:r>
              <a:rPr lang="en-GB" sz="900" dirty="0" smtClean="0">
                <a:latin typeface="Sassoon Primary" pitchFamily="50" charset="0"/>
                <a:ea typeface="Calibri" panose="020F0502020204030204" pitchFamily="34" charset="0"/>
                <a:cs typeface="Times New Roman" panose="02020603050405020304" pitchFamily="18" charset="0"/>
              </a:rPr>
              <a:t>We will </a:t>
            </a:r>
            <a:r>
              <a:rPr lang="en-GB" sz="900" dirty="0">
                <a:latin typeface="Sassoon Primary" pitchFamily="50" charset="0"/>
                <a:ea typeface="Calibri" panose="020F0502020204030204" pitchFamily="34" charset="0"/>
                <a:cs typeface="Times New Roman" panose="02020603050405020304" pitchFamily="18" charset="0"/>
              </a:rPr>
              <a:t>plan and make </a:t>
            </a:r>
            <a:r>
              <a:rPr lang="en-GB" sz="900" dirty="0" smtClean="0">
                <a:latin typeface="Sassoon Primary" pitchFamily="50" charset="0"/>
                <a:ea typeface="Calibri" panose="020F0502020204030204" pitchFamily="34" charset="0"/>
                <a:cs typeface="Times New Roman" panose="02020603050405020304" pitchFamily="18" charset="0"/>
              </a:rPr>
              <a:t>our own models of castles and London landmarks using the construction kits that we have in class. We will explore the different kits and make our own choices about which one will be best for our chosen model. We will plan our model by drawing a picture of what we would like it to look like. After making our model we </a:t>
            </a:r>
            <a:r>
              <a:rPr lang="en-GB" sz="900" dirty="0">
                <a:latin typeface="Sassoon Primary" pitchFamily="50" charset="0"/>
                <a:ea typeface="Calibri" panose="020F0502020204030204" pitchFamily="34" charset="0"/>
                <a:cs typeface="Times New Roman" panose="02020603050405020304" pitchFamily="18" charset="0"/>
              </a:rPr>
              <a:t>will develop our evaluation skills by talking about what we have </a:t>
            </a:r>
            <a:r>
              <a:rPr lang="en-GB" sz="900" dirty="0" smtClean="0">
                <a:latin typeface="Sassoon Primary" pitchFamily="50" charset="0"/>
                <a:ea typeface="Calibri" panose="020F0502020204030204" pitchFamily="34" charset="0"/>
                <a:cs typeface="Times New Roman" panose="02020603050405020304" pitchFamily="18" charset="0"/>
              </a:rPr>
              <a:t>made, how we made it and </a:t>
            </a:r>
            <a:r>
              <a:rPr lang="en-GB" sz="900" dirty="0">
                <a:latin typeface="Sassoon Primary" pitchFamily="50" charset="0"/>
                <a:ea typeface="Calibri" panose="020F0502020204030204" pitchFamily="34" charset="0"/>
                <a:cs typeface="Times New Roman" panose="02020603050405020304" pitchFamily="18" charset="0"/>
              </a:rPr>
              <a:t>what we </a:t>
            </a:r>
            <a:r>
              <a:rPr lang="en-GB" sz="900" dirty="0" smtClean="0">
                <a:latin typeface="Sassoon Primary" pitchFamily="50" charset="0"/>
                <a:ea typeface="Calibri" panose="020F0502020204030204" pitchFamily="34" charset="0"/>
                <a:cs typeface="Times New Roman" panose="02020603050405020304" pitchFamily="18" charset="0"/>
              </a:rPr>
              <a:t>like </a:t>
            </a:r>
            <a:r>
              <a:rPr lang="en-GB" sz="900" dirty="0">
                <a:latin typeface="Sassoon Primary" pitchFamily="50" charset="0"/>
                <a:ea typeface="Calibri" panose="020F0502020204030204" pitchFamily="34" charset="0"/>
                <a:cs typeface="Times New Roman" panose="02020603050405020304" pitchFamily="18" charset="0"/>
              </a:rPr>
              <a:t>about </a:t>
            </a:r>
            <a:r>
              <a:rPr lang="en-GB" sz="900" dirty="0" smtClean="0">
                <a:latin typeface="Sassoon Primary" pitchFamily="50" charset="0"/>
                <a:ea typeface="Calibri" panose="020F0502020204030204" pitchFamily="34" charset="0"/>
                <a:cs typeface="Times New Roman" panose="02020603050405020304" pitchFamily="18" charset="0"/>
              </a:rPr>
              <a:t>it. </a:t>
            </a:r>
          </a:p>
          <a:p>
            <a:pPr algn="ctr"/>
            <a:r>
              <a:rPr lang="en-GB" sz="900" dirty="0" smtClean="0">
                <a:latin typeface="Sassoon Primary" pitchFamily="50" charset="0"/>
                <a:ea typeface="Calibri" panose="020F0502020204030204" pitchFamily="34" charset="0"/>
                <a:cs typeface="Times New Roman" panose="02020603050405020304" pitchFamily="18" charset="0"/>
              </a:rPr>
              <a:t>In </a:t>
            </a:r>
            <a:r>
              <a:rPr lang="en-GB" sz="900" dirty="0">
                <a:latin typeface="Sassoon Primary" pitchFamily="50" charset="0"/>
                <a:ea typeface="Calibri" panose="020F0502020204030204" pitchFamily="34" charset="0"/>
                <a:cs typeface="Times New Roman" panose="02020603050405020304" pitchFamily="18" charset="0"/>
              </a:rPr>
              <a:t>our class creative area the children will explore and develop their skills in using drawing, painting and collage to make their own creations linked to our themed learning </a:t>
            </a:r>
            <a:r>
              <a:rPr lang="en-GB" sz="900" dirty="0" smtClean="0">
                <a:latin typeface="Sassoon Primary" pitchFamily="50" charset="0"/>
                <a:ea typeface="Calibri" panose="020F0502020204030204" pitchFamily="34" charset="0"/>
                <a:cs typeface="Times New Roman" panose="02020603050405020304" pitchFamily="18" charset="0"/>
              </a:rPr>
              <a:t>‘Kings, Queens and Castles’. We </a:t>
            </a:r>
            <a:r>
              <a:rPr lang="en-GB" sz="900" dirty="0">
                <a:latin typeface="Sassoon Primary" pitchFamily="50" charset="0"/>
                <a:ea typeface="Calibri" panose="020F0502020204030204" pitchFamily="34" charset="0"/>
                <a:cs typeface="Times New Roman" panose="02020603050405020304" pitchFamily="18" charset="0"/>
              </a:rPr>
              <a:t>will engage in role play and create narratives in our role play and small world areas. </a:t>
            </a:r>
            <a:r>
              <a:rPr lang="en-GB" sz="900" dirty="0">
                <a:latin typeface="Sassoon Primary" pitchFamily="50" charset="0"/>
                <a:ea typeface="Calibri" panose="020F0502020204030204" pitchFamily="34" charset="0"/>
                <a:cs typeface="Arial" panose="020B0604020202020204" pitchFamily="34" charset="0"/>
              </a:rPr>
              <a:t>As part of our music lessons we will learn to sing some simple songs and use actions to accompany them. We will listen and respond to music each week, creating our own movements and discussing how the music makes us feel. We will play games that will help us </a:t>
            </a:r>
            <a:r>
              <a:rPr lang="en-GB" sz="900" dirty="0" smtClean="0">
                <a:latin typeface="Sassoon Primary" pitchFamily="50" charset="0"/>
                <a:ea typeface="Calibri" panose="020F0502020204030204" pitchFamily="34" charset="0"/>
                <a:cs typeface="Arial" panose="020B0604020202020204" pitchFamily="34" charset="0"/>
              </a:rPr>
              <a:t>to </a:t>
            </a:r>
            <a:r>
              <a:rPr lang="en-GB" sz="900" dirty="0">
                <a:latin typeface="Sassoon Primary" pitchFamily="50" charset="0"/>
                <a:ea typeface="Calibri" panose="020F0502020204030204" pitchFamily="34" charset="0"/>
                <a:cs typeface="Arial" panose="020B0604020202020204" pitchFamily="34" charset="0"/>
              </a:rPr>
              <a:t>keep the beat using body percussion and instruments and we will make high and low sounds with our voices and with instruments. </a:t>
            </a:r>
            <a:r>
              <a:rPr lang="en-GB" sz="900" dirty="0" smtClean="0">
                <a:latin typeface="Sassoon Primary" pitchFamily="50" charset="0"/>
                <a:ea typeface="Calibri" panose="020F0502020204030204" pitchFamily="34" charset="0"/>
                <a:cs typeface="Arial" panose="020B0604020202020204" pitchFamily="34" charset="0"/>
              </a:rPr>
              <a:t>We will use the glockenspiels to </a:t>
            </a:r>
            <a:r>
              <a:rPr lang="en-GB" sz="900" dirty="0">
                <a:latin typeface="Sassoon Primary" pitchFamily="50" charset="0"/>
                <a:ea typeface="Calibri" panose="020F0502020204030204" pitchFamily="34" charset="0"/>
                <a:cs typeface="Arial" panose="020B0604020202020204" pitchFamily="34" charset="0"/>
              </a:rPr>
              <a:t>b</a:t>
            </a:r>
            <a:r>
              <a:rPr lang="en-GB" sz="900" dirty="0" smtClean="0">
                <a:latin typeface="Sassoon Primary" pitchFamily="50" charset="0"/>
                <a:ea typeface="Calibri" panose="020F0502020204030204" pitchFamily="34" charset="0"/>
                <a:cs typeface="Arial" panose="020B0604020202020204" pitchFamily="34" charset="0"/>
              </a:rPr>
              <a:t>egin to play single notes to a familiar song.</a:t>
            </a:r>
            <a:r>
              <a:rPr lang="en-GB" sz="900" b="1" i="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p:txBody>
      </p:sp>
      <p:pic>
        <p:nvPicPr>
          <p:cNvPr id="8" name="Picture 7" descr="A picture containing text&#10;&#10;Description automatically generated"/>
          <p:cNvPicPr/>
          <p:nvPr/>
        </p:nvPicPr>
        <p:blipFill>
          <a:blip r:embed="rId3" cstate="print">
            <a:extLst>
              <a:ext uri="{28A0092B-C50C-407E-A947-70E740481C1C}">
                <a14:useLocalDpi xmlns:a14="http://schemas.microsoft.com/office/drawing/2010/main" val="0"/>
              </a:ext>
            </a:extLst>
          </a:blip>
          <a:stretch>
            <a:fillRect/>
          </a:stretch>
        </p:blipFill>
        <p:spPr>
          <a:xfrm>
            <a:off x="2891283" y="2955370"/>
            <a:ext cx="703664" cy="594482"/>
          </a:xfrm>
          <a:prstGeom prst="rect">
            <a:avLst/>
          </a:prstGeom>
        </p:spPr>
      </p:pic>
      <p:sp>
        <p:nvSpPr>
          <p:cNvPr id="9" name="Text Box 2"/>
          <p:cNvSpPr txBox="1">
            <a:spLocks noChangeArrowheads="1"/>
          </p:cNvSpPr>
          <p:nvPr/>
        </p:nvSpPr>
        <p:spPr bwMode="auto">
          <a:xfrm>
            <a:off x="3701644" y="2984464"/>
            <a:ext cx="3608964" cy="608272"/>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1100" b="1" dirty="0">
                <a:effectLst/>
                <a:latin typeface="Sassoon Primary" pitchFamily="50" charset="0"/>
                <a:ea typeface="Calibri" panose="020F0502020204030204" pitchFamily="34" charset="0"/>
                <a:cs typeface="Times New Roman" panose="02020603050405020304" pitchFamily="18" charset="0"/>
              </a:rPr>
              <a:t>EYFS Theme: </a:t>
            </a:r>
            <a:r>
              <a:rPr lang="en-GB" sz="1100" b="1" dirty="0">
                <a:latin typeface="Sassoon Primary" pitchFamily="50" charset="0"/>
                <a:ea typeface="Calibri" panose="020F0502020204030204" pitchFamily="34" charset="0"/>
                <a:cs typeface="Times New Roman" panose="02020603050405020304" pitchFamily="18" charset="0"/>
              </a:rPr>
              <a:t>Kings, Queens &amp; Castles</a:t>
            </a:r>
            <a:endParaRPr lang="en-GB" sz="1100" dirty="0">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b="1" dirty="0">
                <a:effectLst/>
                <a:latin typeface="Sassoon Primary" pitchFamily="50" charset="0"/>
                <a:ea typeface="Calibri" panose="020F0502020204030204" pitchFamily="34" charset="0"/>
                <a:cs typeface="Times New Roman" panose="02020603050405020304" pitchFamily="18" charset="0"/>
              </a:rPr>
              <a:t>Summer 1</a:t>
            </a:r>
            <a:endParaRPr lang="en-GB" sz="1100" dirty="0">
              <a:effectLst/>
              <a:latin typeface="Sassoon Primary" pitchFamily="50" charset="0"/>
              <a:ea typeface="Calibri" panose="020F0502020204030204" pitchFamily="34" charset="0"/>
              <a:cs typeface="Times New Roman" panose="02020603050405020304" pitchFamily="18" charset="0"/>
            </a:endParaRPr>
          </a:p>
        </p:txBody>
      </p:sp>
      <p:sp>
        <p:nvSpPr>
          <p:cNvPr id="10" name="Text Box 2"/>
          <p:cNvSpPr txBox="1">
            <a:spLocks noChangeArrowheads="1"/>
          </p:cNvSpPr>
          <p:nvPr/>
        </p:nvSpPr>
        <p:spPr bwMode="auto">
          <a:xfrm>
            <a:off x="7491837" y="2984464"/>
            <a:ext cx="4279447" cy="416327"/>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lgn="ctr">
              <a:lnSpc>
                <a:spcPct val="107000"/>
              </a:lnSpc>
            </a:pPr>
            <a:r>
              <a:rPr lang="en-GB" sz="1100" dirty="0">
                <a:effectLst/>
                <a:latin typeface="Sassoon Primary" pitchFamily="50" charset="0"/>
                <a:ea typeface="Calibri" panose="020F0502020204030204" pitchFamily="34" charset="0"/>
                <a:cs typeface="Times New Roman" panose="02020603050405020304" pitchFamily="18" charset="0"/>
              </a:rPr>
              <a:t>Trips/ Visits </a:t>
            </a:r>
            <a:r>
              <a:rPr lang="en-GB" sz="1100" dirty="0" smtClean="0">
                <a:effectLst/>
                <a:latin typeface="Sassoon Primary" pitchFamily="50" charset="0"/>
                <a:ea typeface="Calibri" panose="020F0502020204030204" pitchFamily="34" charset="0"/>
                <a:cs typeface="Times New Roman" panose="02020603050405020304" pitchFamily="18" charset="0"/>
              </a:rPr>
              <a:t>–</a:t>
            </a:r>
          </a:p>
          <a:p>
            <a:pPr algn="ctr">
              <a:lnSpc>
                <a:spcPct val="107000"/>
              </a:lnSpc>
            </a:pPr>
            <a:r>
              <a:rPr lang="en-GB" sz="1100" dirty="0" smtClean="0">
                <a:latin typeface="Sassoon Primary" pitchFamily="50" charset="0"/>
                <a:ea typeface="Calibri" panose="020F0502020204030204" pitchFamily="34" charset="0"/>
                <a:cs typeface="Times New Roman" panose="02020603050405020304" pitchFamily="18" charset="0"/>
              </a:rPr>
              <a:t>Visit form a Doctor - PSED</a:t>
            </a:r>
            <a:endParaRPr lang="en-GB" sz="1100" dirty="0">
              <a:effectLst/>
              <a:latin typeface="Sassoon Primary" pitchFamily="50" charset="0"/>
              <a:ea typeface="Calibri" panose="020F0502020204030204" pitchFamily="34" charset="0"/>
              <a:cs typeface="Times New Roman" panose="02020603050405020304" pitchFamily="18" charset="0"/>
            </a:endParaRPr>
          </a:p>
        </p:txBody>
      </p:sp>
      <p:sp>
        <p:nvSpPr>
          <p:cNvPr id="11" name="Rectangle 10"/>
          <p:cNvSpPr/>
          <p:nvPr/>
        </p:nvSpPr>
        <p:spPr>
          <a:xfrm>
            <a:off x="239487" y="298135"/>
            <a:ext cx="2525704" cy="3139321"/>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Communication and </a:t>
            </a:r>
            <a:r>
              <a:rPr lang="en-GB" sz="900" b="1" dirty="0" smtClean="0">
                <a:latin typeface="Sassoon Primary" pitchFamily="50" charset="0"/>
                <a:ea typeface="Calibri" panose="020F0502020204030204" pitchFamily="34" charset="0"/>
                <a:cs typeface="Times New Roman" panose="02020603050405020304" pitchFamily="18" charset="0"/>
              </a:rPr>
              <a:t>Language</a:t>
            </a:r>
          </a:p>
          <a:p>
            <a:pPr algn="ctr">
              <a:spcAft>
                <a:spcPts val="0"/>
              </a:spcAft>
            </a:pPr>
            <a:endParaRPr lang="en-GB" sz="900" b="1" dirty="0" smtClean="0">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learn new vocabulary related to </a:t>
            </a:r>
            <a:r>
              <a:rPr lang="en-GB" sz="900" dirty="0" smtClean="0">
                <a:latin typeface="Sassoon Primary" pitchFamily="50" charset="0"/>
                <a:ea typeface="Calibri" panose="020F0502020204030204" pitchFamily="34" charset="0"/>
                <a:cs typeface="Times New Roman" panose="02020603050405020304" pitchFamily="18" charset="0"/>
              </a:rPr>
              <a:t>Kings, Queens and Castles. </a:t>
            </a:r>
            <a:r>
              <a:rPr lang="en-GB" sz="900" dirty="0">
                <a:latin typeface="Sassoon Primary" pitchFamily="50" charset="0"/>
                <a:ea typeface="Calibri" panose="020F0502020204030204" pitchFamily="34" charset="0"/>
                <a:cs typeface="Times New Roman" panose="02020603050405020304" pitchFamily="18" charset="0"/>
              </a:rPr>
              <a:t>We will encourage communication and the use of new vocabulary through our </a:t>
            </a:r>
            <a:r>
              <a:rPr lang="en-GB" sz="900" dirty="0" smtClean="0">
                <a:latin typeface="Sassoon Primary" pitchFamily="50" charset="0"/>
                <a:ea typeface="Calibri" panose="020F0502020204030204" pitchFamily="34" charset="0"/>
                <a:cs typeface="Times New Roman" panose="02020603050405020304" pitchFamily="18" charset="0"/>
              </a:rPr>
              <a:t>Castle role play area, small world scenes, as well as through our indoor and outdoor enhanced provision. In </a:t>
            </a:r>
            <a:r>
              <a:rPr lang="en-GB" sz="900" dirty="0">
                <a:latin typeface="Sassoon Primary" pitchFamily="50" charset="0"/>
                <a:ea typeface="Calibri" panose="020F0502020204030204" pitchFamily="34" charset="0"/>
                <a:cs typeface="Times New Roman" panose="02020603050405020304" pitchFamily="18" charset="0"/>
              </a:rPr>
              <a:t>our theme lessons we will </a:t>
            </a:r>
            <a:r>
              <a:rPr lang="en-GB" sz="900" dirty="0" smtClean="0">
                <a:latin typeface="Sassoon Primary" pitchFamily="50" charset="0"/>
                <a:ea typeface="Calibri" panose="020F0502020204030204" pitchFamily="34" charset="0"/>
                <a:cs typeface="Times New Roman" panose="02020603050405020304" pitchFamily="18" charset="0"/>
              </a:rPr>
              <a:t>use </a:t>
            </a:r>
            <a:r>
              <a:rPr lang="en-GB" sz="900" dirty="0">
                <a:latin typeface="Sassoon Primary" pitchFamily="50" charset="0"/>
                <a:ea typeface="Calibri" panose="020F0502020204030204" pitchFamily="34" charset="0"/>
                <a:cs typeface="Times New Roman" panose="02020603050405020304" pitchFamily="18" charset="0"/>
              </a:rPr>
              <a:t>past and present tenses </a:t>
            </a:r>
            <a:r>
              <a:rPr lang="en-GB" sz="900" dirty="0" smtClean="0">
                <a:latin typeface="Sassoon Primary" pitchFamily="50" charset="0"/>
                <a:ea typeface="Calibri" panose="020F0502020204030204" pitchFamily="34" charset="0"/>
                <a:cs typeface="Times New Roman" panose="02020603050405020304" pitchFamily="18" charset="0"/>
              </a:rPr>
              <a:t>to </a:t>
            </a:r>
            <a:r>
              <a:rPr lang="en-GB" sz="900" dirty="0">
                <a:latin typeface="Sassoon Primary" pitchFamily="50" charset="0"/>
                <a:ea typeface="Calibri" panose="020F0502020204030204" pitchFamily="34" charset="0"/>
                <a:cs typeface="Times New Roman" panose="02020603050405020304" pitchFamily="18" charset="0"/>
              </a:rPr>
              <a:t>talk about </a:t>
            </a:r>
            <a:r>
              <a:rPr lang="en-GB" sz="900" dirty="0" smtClean="0">
                <a:latin typeface="Sassoon Primary" pitchFamily="50" charset="0"/>
                <a:ea typeface="Calibri" panose="020F0502020204030204" pitchFamily="34" charset="0"/>
                <a:cs typeface="Times New Roman" panose="02020603050405020304" pitchFamily="18" charset="0"/>
              </a:rPr>
              <a:t>kings, queens and castles.</a:t>
            </a:r>
            <a:endParaRPr lang="en-GB" sz="900" dirty="0">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literacy lessons the children will listen </a:t>
            </a:r>
            <a:r>
              <a:rPr lang="en-GB" sz="900" dirty="0" smtClean="0">
                <a:latin typeface="Sassoon Primary" pitchFamily="50" charset="0"/>
                <a:ea typeface="Calibri" panose="020F0502020204030204" pitchFamily="34" charset="0"/>
                <a:cs typeface="Times New Roman" panose="02020603050405020304" pitchFamily="18" charset="0"/>
              </a:rPr>
              <a:t>to, and discuss, stories, non-fiction texts and poems. We will talk </a:t>
            </a:r>
            <a:r>
              <a:rPr lang="en-GB" sz="900" dirty="0">
                <a:latin typeface="Sassoon Primary" pitchFamily="50" charset="0"/>
                <a:ea typeface="Calibri" panose="020F0502020204030204" pitchFamily="34" charset="0"/>
                <a:cs typeface="Times New Roman" panose="02020603050405020304" pitchFamily="18" charset="0"/>
              </a:rPr>
              <a:t>about what </a:t>
            </a:r>
            <a:r>
              <a:rPr lang="en-GB" sz="900" dirty="0" smtClean="0">
                <a:latin typeface="Sassoon Primary" pitchFamily="50" charset="0"/>
                <a:ea typeface="Calibri" panose="020F0502020204030204" pitchFamily="34" charset="0"/>
                <a:cs typeface="Times New Roman" panose="02020603050405020304" pitchFamily="18" charset="0"/>
              </a:rPr>
              <a:t>we have read, encouraging the children to give their own explanations and use the new vocabulary that they have learnt. We will have story time at the end of every day, where the children will vote for the text that they would like us to read. This will include a range of fiction and non-fiction texts.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latin typeface="Sassoon Primary" pitchFamily="50" charset="0"/>
              <a:ea typeface="Calibri" panose="020F0502020204030204" pitchFamily="34" charset="0"/>
              <a:cs typeface="Times New Roman" panose="02020603050405020304" pitchFamily="18" charset="0"/>
            </a:endParaRPr>
          </a:p>
        </p:txBody>
      </p:sp>
      <p:sp>
        <p:nvSpPr>
          <p:cNvPr id="12" name="Rectangle 11"/>
          <p:cNvSpPr/>
          <p:nvPr/>
        </p:nvSpPr>
        <p:spPr>
          <a:xfrm>
            <a:off x="2978584" y="286854"/>
            <a:ext cx="3511839" cy="25853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Physical Development</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In our PE sessions this half term we will develop our gross motor skills by working on our fundamental movement skills of running, jumping, throwing, catching and hopping. We will develop our skills in travelling in different ways, including rolling with our bodies. We will also take part in some climbing activities in our PE lessons to develop our balance and co-ordination as well as our confidence in climbing.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To develop our fine motor skills this half term we will have daily handwriting sessions which will help us to form our letters correctly. </a:t>
            </a:r>
          </a:p>
          <a:p>
            <a:pPr algn="ctr">
              <a:spcAft>
                <a:spcPts val="0"/>
              </a:spcAft>
            </a:pPr>
            <a:r>
              <a:rPr lang="en-GB" sz="900" dirty="0">
                <a:latin typeface="Sassoon Primary" pitchFamily="50" charset="0"/>
                <a:ea typeface="Calibri" panose="020F0502020204030204" pitchFamily="34" charset="0"/>
                <a:cs typeface="Arial" panose="020B0604020202020204" pitchFamily="34" charset="0"/>
              </a:rPr>
              <a:t>We will have daily access to our outdoor area which has a wide range of opportunities to develop both gross motor and fine motor skills. Each classroom has a funky fingers area which focusses on developing children’s fine motor skills. In addition there are a range of mark making tools within the writing and creative areas of the classrooms</a:t>
            </a:r>
            <a:r>
              <a:rPr lang="en-GB" sz="900" dirty="0">
                <a:latin typeface="Sassoon Primary" pitchFamily="50" charset="0"/>
                <a:ea typeface="Calibri" panose="020F0502020204030204" pitchFamily="34" charset="0"/>
                <a:cs typeface="Times New Roman" panose="02020603050405020304" pitchFamily="18" charset="0"/>
              </a:rPr>
              <a:t>.</a:t>
            </a:r>
          </a:p>
        </p:txBody>
      </p:sp>
      <p:sp>
        <p:nvSpPr>
          <p:cNvPr id="13" name="Rectangle 12"/>
          <p:cNvSpPr/>
          <p:nvPr/>
        </p:nvSpPr>
        <p:spPr>
          <a:xfrm>
            <a:off x="239487" y="3634488"/>
            <a:ext cx="2929164" cy="303025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Mathematics</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i="1" dirty="0">
                <a:solidFill>
                  <a:srgbClr val="FF0000"/>
                </a:solidFill>
                <a:latin typeface="Sassoon Primary" pitchFamily="50" charset="0"/>
                <a:ea typeface="Calibri" panose="020F0502020204030204" pitchFamily="34" charset="0"/>
                <a:cs typeface="Times New Roman" panose="02020603050405020304" pitchFamily="18" charset="0"/>
              </a:rPr>
              <a:t> </a:t>
            </a:r>
            <a:endParaRPr lang="en-GB" sz="900" dirty="0">
              <a:solidFill>
                <a:srgbClr val="FF0000"/>
              </a:solidFill>
              <a:effectLst/>
              <a:latin typeface="Sassoon Primary" pitchFamily="50" charset="0"/>
              <a:ea typeface="Calibri" panose="020F0502020204030204" pitchFamily="34" charset="0"/>
              <a:cs typeface="Times New Roman" panose="02020603050405020304" pitchFamily="18" charset="0"/>
            </a:endParaRPr>
          </a:p>
          <a:p>
            <a:pPr algn="ctr">
              <a:lnSpc>
                <a:spcPct val="107000"/>
              </a:lnSpc>
              <a:spcAft>
                <a:spcPts val="800"/>
              </a:spcAft>
            </a:pPr>
            <a:r>
              <a:rPr lang="en-GB" sz="900" dirty="0">
                <a:latin typeface="Sassoon Primary" pitchFamily="50" charset="0"/>
                <a:ea typeface="Calibri" panose="020F0502020204030204" pitchFamily="34" charset="0"/>
                <a:cs typeface="Times New Roman" panose="02020603050405020304" pitchFamily="18" charset="0"/>
              </a:rPr>
              <a:t>This half term the children will develop their vocabulary of time, talking about different times of the day and developing their knowledge of the days of the week. They will develop their spatial reasoning skills by using shapes to make other shapes and pictures. They will develop their understanding and use of positional language to describe where an object is. They will continue to develop their skills in recognising quantities to 6, without needing to count. We call this subitising. The children will develop their counting skills and develop their skills in counting larger sets of objects. They will continue to explore the composition of objects and use this knowledge to learn about doubles and remember double facts. They will learn about the differences between odd and even numbers and sort numbers into odds and evens.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angle 13"/>
          <p:cNvSpPr/>
          <p:nvPr/>
        </p:nvSpPr>
        <p:spPr>
          <a:xfrm>
            <a:off x="8843078" y="301678"/>
            <a:ext cx="3046298" cy="2585323"/>
          </a:xfrm>
          <a:prstGeom prst="rect">
            <a:avLst/>
          </a:prstGeom>
          <a:ln>
            <a:solidFill>
              <a:schemeClr val="tx1"/>
            </a:solidFill>
          </a:ln>
        </p:spPr>
        <p:txBody>
          <a:bodyPr wrap="square">
            <a:spAutoFit/>
          </a:bodyPr>
          <a:lstStyle/>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Literacy</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b="1" dirty="0">
                <a:latin typeface="Sassoon Primary" pitchFamily="50" charset="0"/>
                <a:ea typeface="Calibri" panose="020F0502020204030204" pitchFamily="34" charset="0"/>
                <a:cs typeface="Times New Roman" panose="02020603050405020304" pitchFamily="18" charset="0"/>
              </a:rPr>
              <a:t> </a:t>
            </a:r>
            <a:endParaRPr lang="en-GB" sz="900" dirty="0">
              <a:effectLst/>
              <a:latin typeface="Sassoon Primary" pitchFamily="50" charset="0"/>
              <a:ea typeface="Calibri" panose="020F0502020204030204" pitchFamily="34" charset="0"/>
              <a:cs typeface="Times New Roman" panose="02020603050405020304" pitchFamily="18" charset="0"/>
            </a:endParaRPr>
          </a:p>
          <a:p>
            <a:pPr algn="ctr">
              <a:spcAft>
                <a:spcPts val="0"/>
              </a:spcAft>
            </a:pPr>
            <a:r>
              <a:rPr lang="en-GB" sz="900" dirty="0">
                <a:latin typeface="Sassoon Primary" pitchFamily="50" charset="0"/>
                <a:ea typeface="Calibri" panose="020F0502020204030204" pitchFamily="34" charset="0"/>
                <a:cs typeface="Times New Roman" panose="02020603050405020304" pitchFamily="18" charset="0"/>
              </a:rPr>
              <a:t>In our literacy lessons the children will listen to and discuss a range of Fiction and Non-Fiction texts linked to our theme ‘Kings, Queens and Castles’. They will develop their prediction skills by using their knowledge to suggest what may happen next in a story. They will develop their comprehension skills by asking and answering questions, discussing new vocabulary and retelling new stories within our continuous provision. The children will continue to develop their phonic knowledge by learning the phase 3 digraphs. They will develop their skills in blending and segmenting, with these sounds, to support their reading and writing. They will use their knowledge of phonics to write words and sentences to form short descriptions, simple recounts and short stories in supported writing sessions. </a:t>
            </a:r>
          </a:p>
        </p:txBody>
      </p:sp>
      <p:sp>
        <p:nvSpPr>
          <p:cNvPr id="15" name="Rectangle 14"/>
          <p:cNvSpPr/>
          <p:nvPr/>
        </p:nvSpPr>
        <p:spPr>
          <a:xfrm>
            <a:off x="169817" y="169817"/>
            <a:ext cx="11782697" cy="6518366"/>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0422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1212</Words>
  <Application>Microsoft Office PowerPoint</Application>
  <PresentationFormat>Widescreen</PresentationFormat>
  <Paragraphs>35</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Sassoon Primary</vt:lpstr>
      <vt:lpstr>Times New Roman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 Nagy</dc:creator>
  <cp:lastModifiedBy>G Nagy</cp:lastModifiedBy>
  <cp:revision>29</cp:revision>
  <dcterms:created xsi:type="dcterms:W3CDTF">2023-10-10T07:23:14Z</dcterms:created>
  <dcterms:modified xsi:type="dcterms:W3CDTF">2024-03-14T10:12:43Z</dcterms:modified>
</cp:coreProperties>
</file>